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Roboto Slab"/>
      <p:regular r:id="rId27"/>
    </p:embeddedFont>
    <p:embeddedFont>
      <p:font typeface="Roboto Slab"/>
      <p:regular r:id="rId28"/>
    </p:embeddedFont>
    <p:embeddedFont>
      <p:font typeface="Roboto"/>
      <p:regular r:id="rId29"/>
    </p:embeddedFont>
    <p:embeddedFont>
      <p:font typeface="Roboto"/>
      <p:regular r:id="rId30"/>
    </p:embeddedFont>
    <p:embeddedFont>
      <p:font typeface="Roboto"/>
      <p:regular r:id="rId31"/>
    </p:embeddedFont>
    <p:embeddedFont>
      <p:font typeface="Roboto"/>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3.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sv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svg"/><Relationship Id="rId17" Type="http://schemas.openxmlformats.org/officeDocument/2006/relationships/slideLayout" Target="../slideLayouts/slideLayout15.xml"/><Relationship Id="rId1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20.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slideLayout" Target="../slideLayouts/slideLayout9.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6454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SPARQ Platform</a:t>
            </a:r>
            <a:endParaRPr lang="en-US" sz="3900" dirty="0"/>
          </a:p>
        </p:txBody>
      </p:sp>
      <p:sp>
        <p:nvSpPr>
          <p:cNvPr id="4" name="Text 1"/>
          <p:cNvSpPr/>
          <p:nvPr/>
        </p:nvSpPr>
        <p:spPr>
          <a:xfrm>
            <a:off x="793790" y="2982277"/>
            <a:ext cx="7556421" cy="2567464"/>
          </a:xfrm>
          <a:prstGeom prst="rect">
            <a:avLst/>
          </a:prstGeom>
          <a:noFill/>
          <a:ln/>
        </p:spPr>
        <p:txBody>
          <a:bodyPr wrap="square" lIns="0" tIns="0" rIns="0" bIns="0" rtlCol="0" anchor="t"/>
          <a:lstStyle/>
          <a:p>
            <a:pPr algn="l" indent="0" marL="0">
              <a:lnSpc>
                <a:spcPts val="6700"/>
              </a:lnSpc>
              <a:buNone/>
            </a:pPr>
            <a:r>
              <a:rPr lang="en-US" sz="5350" dirty="0">
                <a:solidFill>
                  <a:srgbClr val="3257B8"/>
                </a:solidFill>
                <a:latin typeface="Roboto Slab" pitchFamily="34" charset="0"/>
                <a:ea typeface="Roboto Slab" pitchFamily="34" charset="-122"/>
                <a:cs typeface="Roboto Slab" pitchFamily="34" charset="-120"/>
              </a:rPr>
              <a:t>Automating Business Assurance with AI Agents</a:t>
            </a:r>
            <a:endParaRPr lang="en-US" sz="5350" dirty="0"/>
          </a:p>
        </p:txBody>
      </p:sp>
      <p:sp>
        <p:nvSpPr>
          <p:cNvPr id="5" name="Text 2"/>
          <p:cNvSpPr/>
          <p:nvPr/>
        </p:nvSpPr>
        <p:spPr>
          <a:xfrm>
            <a:off x="793790" y="584739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Onboarding Module + SPARQ Studio for Enterprise-Scale Automation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84910"/>
            <a:ext cx="8462486"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Implementation Phases: Foundation</a:t>
            </a:r>
            <a:endParaRPr lang="en-US" sz="3900" dirty="0"/>
          </a:p>
        </p:txBody>
      </p:sp>
      <p:sp>
        <p:nvSpPr>
          <p:cNvPr id="3" name="Shape 1"/>
          <p:cNvSpPr/>
          <p:nvPr/>
        </p:nvSpPr>
        <p:spPr>
          <a:xfrm>
            <a:off x="7303770" y="2201823"/>
            <a:ext cx="22860" cy="3984546"/>
          </a:xfrm>
          <a:prstGeom prst="roundRect">
            <a:avLst>
              <a:gd name="adj" fmla="val 130232"/>
            </a:avLst>
          </a:prstGeom>
          <a:solidFill>
            <a:srgbClr val="CFD2D8"/>
          </a:solidFill>
          <a:ln/>
        </p:spPr>
      </p:sp>
      <p:sp>
        <p:nvSpPr>
          <p:cNvPr id="4" name="Shape 2"/>
          <p:cNvSpPr/>
          <p:nvPr/>
        </p:nvSpPr>
        <p:spPr>
          <a:xfrm>
            <a:off x="6519505" y="2413635"/>
            <a:ext cx="595313" cy="22860"/>
          </a:xfrm>
          <a:prstGeom prst="roundRect">
            <a:avLst>
              <a:gd name="adj" fmla="val 130232"/>
            </a:avLst>
          </a:prstGeom>
          <a:solidFill>
            <a:srgbClr val="CFD2D8"/>
          </a:solidFill>
          <a:ln/>
        </p:spPr>
      </p:sp>
      <p:sp>
        <p:nvSpPr>
          <p:cNvPr id="5" name="Shape 3"/>
          <p:cNvSpPr/>
          <p:nvPr/>
        </p:nvSpPr>
        <p:spPr>
          <a:xfrm>
            <a:off x="7091958" y="2201823"/>
            <a:ext cx="446484" cy="446484"/>
          </a:xfrm>
          <a:prstGeom prst="roundRect">
            <a:avLst>
              <a:gd name="adj" fmla="val 6668"/>
            </a:avLst>
          </a:prstGeom>
          <a:solidFill>
            <a:srgbClr val="E9ECF2"/>
          </a:solidFill>
          <a:ln/>
        </p:spPr>
      </p:sp>
      <p:sp>
        <p:nvSpPr>
          <p:cNvPr id="6" name="Text 4"/>
          <p:cNvSpPr/>
          <p:nvPr/>
        </p:nvSpPr>
        <p:spPr>
          <a:xfrm>
            <a:off x="7166372" y="223903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5213F"/>
                </a:solidFill>
                <a:latin typeface="Roboto Slab" pitchFamily="34" charset="0"/>
                <a:ea typeface="Roboto Slab" pitchFamily="34" charset="-122"/>
                <a:cs typeface="Roboto Slab" pitchFamily="34" charset="-120"/>
              </a:rPr>
              <a:t>1</a:t>
            </a:r>
            <a:endParaRPr lang="en-US" sz="2300" dirty="0"/>
          </a:p>
        </p:txBody>
      </p:sp>
      <p:sp>
        <p:nvSpPr>
          <p:cNvPr id="7" name="Text 5"/>
          <p:cNvSpPr/>
          <p:nvPr/>
        </p:nvSpPr>
        <p:spPr>
          <a:xfrm>
            <a:off x="1101566" y="2270046"/>
            <a:ext cx="5221367" cy="310158"/>
          </a:xfrm>
          <a:prstGeom prst="rect">
            <a:avLst/>
          </a:prstGeom>
          <a:noFill/>
          <a:ln/>
        </p:spPr>
        <p:txBody>
          <a:bodyPr wrap="none" lIns="0" tIns="0" rIns="0" bIns="0" rtlCol="0" anchor="t"/>
          <a:lstStyle/>
          <a:p>
            <a:pPr algn="r"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Phase 1: Discovery &amp; Requirements (3 weeks)</a:t>
            </a:r>
            <a:endParaRPr lang="en-US" sz="1950" dirty="0"/>
          </a:p>
        </p:txBody>
      </p:sp>
      <p:sp>
        <p:nvSpPr>
          <p:cNvPr id="8" name="Text 6"/>
          <p:cNvSpPr/>
          <p:nvPr/>
        </p:nvSpPr>
        <p:spPr>
          <a:xfrm>
            <a:off x="793790" y="2699266"/>
            <a:ext cx="5529143" cy="1270159"/>
          </a:xfrm>
          <a:prstGeom prst="rect">
            <a:avLst/>
          </a:prstGeom>
          <a:noFill/>
          <a:ln/>
        </p:spPr>
        <p:txBody>
          <a:bodyPr wrap="square" lIns="0" tIns="0" rIns="0" bIns="0" rtlCol="0" anchor="t"/>
          <a:lstStyle/>
          <a:p>
            <a:pPr algn="r" indent="0" marL="0">
              <a:lnSpc>
                <a:spcPts val="2500"/>
              </a:lnSpc>
              <a:buNone/>
            </a:pPr>
            <a:r>
              <a:rPr lang="en-US" sz="1550" dirty="0">
                <a:solidFill>
                  <a:srgbClr val="15213F"/>
                </a:solidFill>
                <a:latin typeface="Roboto" pitchFamily="34" charset="0"/>
                <a:ea typeface="Roboto" pitchFamily="34" charset="-122"/>
                <a:cs typeface="Roboto" pitchFamily="34" charset="-120"/>
              </a:rPr>
              <a:t>Conduct comprehensive stakeholder workshops across business units to gather requirements, map existing use-cases, and define the multitenant model. Deliverable: Prioritized feature list with detailed specifications.</a:t>
            </a:r>
            <a:endParaRPr lang="en-US" sz="1550" dirty="0"/>
          </a:p>
        </p:txBody>
      </p:sp>
      <p:sp>
        <p:nvSpPr>
          <p:cNvPr id="9" name="Shape 7"/>
          <p:cNvSpPr/>
          <p:nvPr/>
        </p:nvSpPr>
        <p:spPr>
          <a:xfrm>
            <a:off x="7515582" y="3604260"/>
            <a:ext cx="595313" cy="22860"/>
          </a:xfrm>
          <a:prstGeom prst="roundRect">
            <a:avLst>
              <a:gd name="adj" fmla="val 130232"/>
            </a:avLst>
          </a:prstGeom>
          <a:solidFill>
            <a:srgbClr val="CFD2D8"/>
          </a:solidFill>
          <a:ln/>
        </p:spPr>
      </p:sp>
      <p:sp>
        <p:nvSpPr>
          <p:cNvPr id="10" name="Shape 8"/>
          <p:cNvSpPr/>
          <p:nvPr/>
        </p:nvSpPr>
        <p:spPr>
          <a:xfrm>
            <a:off x="7091958" y="3392448"/>
            <a:ext cx="446484" cy="446484"/>
          </a:xfrm>
          <a:prstGeom prst="roundRect">
            <a:avLst>
              <a:gd name="adj" fmla="val 6668"/>
            </a:avLst>
          </a:prstGeom>
          <a:solidFill>
            <a:srgbClr val="E9ECF2"/>
          </a:solidFill>
          <a:ln/>
        </p:spPr>
      </p:sp>
      <p:sp>
        <p:nvSpPr>
          <p:cNvPr id="11" name="Text 9"/>
          <p:cNvSpPr/>
          <p:nvPr/>
        </p:nvSpPr>
        <p:spPr>
          <a:xfrm>
            <a:off x="7166372" y="342965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5213F"/>
                </a:solidFill>
                <a:latin typeface="Roboto Slab" pitchFamily="34" charset="0"/>
                <a:ea typeface="Roboto Slab" pitchFamily="34" charset="-122"/>
                <a:cs typeface="Roboto Slab" pitchFamily="34" charset="-120"/>
              </a:rPr>
              <a:t>2</a:t>
            </a:r>
            <a:endParaRPr lang="en-US" sz="2300" dirty="0"/>
          </a:p>
        </p:txBody>
      </p:sp>
      <p:sp>
        <p:nvSpPr>
          <p:cNvPr id="12" name="Text 10"/>
          <p:cNvSpPr/>
          <p:nvPr/>
        </p:nvSpPr>
        <p:spPr>
          <a:xfrm>
            <a:off x="8307467" y="3460671"/>
            <a:ext cx="5074563"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Phase 2: UX Design &amp; Prototyping (3 weeks)</a:t>
            </a:r>
            <a:endParaRPr lang="en-US" sz="1950" dirty="0"/>
          </a:p>
        </p:txBody>
      </p:sp>
      <p:sp>
        <p:nvSpPr>
          <p:cNvPr id="13" name="Text 11"/>
          <p:cNvSpPr/>
          <p:nvPr/>
        </p:nvSpPr>
        <p:spPr>
          <a:xfrm>
            <a:off x="8307467" y="3889891"/>
            <a:ext cx="5529143"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Create detailed wireframes and clickable prototypes for all modules. Validate designs with end users and stakeholders to ensure intuitive workflows and adoption readiness.</a:t>
            </a:r>
            <a:endParaRPr lang="en-US" sz="1550" dirty="0"/>
          </a:p>
        </p:txBody>
      </p:sp>
      <p:sp>
        <p:nvSpPr>
          <p:cNvPr id="14" name="Shape 12"/>
          <p:cNvSpPr/>
          <p:nvPr/>
        </p:nvSpPr>
        <p:spPr>
          <a:xfrm>
            <a:off x="6519505" y="4630579"/>
            <a:ext cx="595313" cy="22860"/>
          </a:xfrm>
          <a:prstGeom prst="roundRect">
            <a:avLst>
              <a:gd name="adj" fmla="val 130232"/>
            </a:avLst>
          </a:prstGeom>
          <a:solidFill>
            <a:srgbClr val="CFD2D8"/>
          </a:solidFill>
          <a:ln/>
        </p:spPr>
      </p:sp>
      <p:sp>
        <p:nvSpPr>
          <p:cNvPr id="15" name="Shape 13"/>
          <p:cNvSpPr/>
          <p:nvPr/>
        </p:nvSpPr>
        <p:spPr>
          <a:xfrm>
            <a:off x="7091958" y="4418767"/>
            <a:ext cx="446484" cy="446484"/>
          </a:xfrm>
          <a:prstGeom prst="roundRect">
            <a:avLst>
              <a:gd name="adj" fmla="val 6668"/>
            </a:avLst>
          </a:prstGeom>
          <a:solidFill>
            <a:srgbClr val="E9ECF2"/>
          </a:solidFill>
          <a:ln/>
        </p:spPr>
      </p:sp>
      <p:sp>
        <p:nvSpPr>
          <p:cNvPr id="16" name="Text 14"/>
          <p:cNvSpPr/>
          <p:nvPr/>
        </p:nvSpPr>
        <p:spPr>
          <a:xfrm>
            <a:off x="7166372" y="4455974"/>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5213F"/>
                </a:solidFill>
                <a:latin typeface="Roboto Slab" pitchFamily="34" charset="0"/>
                <a:ea typeface="Roboto Slab" pitchFamily="34" charset="-122"/>
                <a:cs typeface="Roboto Slab" pitchFamily="34" charset="-120"/>
              </a:rPr>
              <a:t>3</a:t>
            </a:r>
            <a:endParaRPr lang="en-US" sz="2300" dirty="0"/>
          </a:p>
        </p:txBody>
      </p:sp>
      <p:sp>
        <p:nvSpPr>
          <p:cNvPr id="17" name="Text 15"/>
          <p:cNvSpPr/>
          <p:nvPr/>
        </p:nvSpPr>
        <p:spPr>
          <a:xfrm>
            <a:off x="1362670" y="4486989"/>
            <a:ext cx="4960263" cy="310158"/>
          </a:xfrm>
          <a:prstGeom prst="rect">
            <a:avLst/>
          </a:prstGeom>
          <a:noFill/>
          <a:ln/>
        </p:spPr>
        <p:txBody>
          <a:bodyPr wrap="none" lIns="0" tIns="0" rIns="0" bIns="0" rtlCol="0" anchor="t"/>
          <a:lstStyle/>
          <a:p>
            <a:pPr algn="r"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Phase 3: Backend &amp; Architecture (4 weeks)</a:t>
            </a:r>
            <a:endParaRPr lang="en-US" sz="1950" dirty="0"/>
          </a:p>
        </p:txBody>
      </p:sp>
      <p:sp>
        <p:nvSpPr>
          <p:cNvPr id="18" name="Text 16"/>
          <p:cNvSpPr/>
          <p:nvPr/>
        </p:nvSpPr>
        <p:spPr>
          <a:xfrm>
            <a:off x="793790" y="4916210"/>
            <a:ext cx="5529143" cy="1270159"/>
          </a:xfrm>
          <a:prstGeom prst="rect">
            <a:avLst/>
          </a:prstGeom>
          <a:noFill/>
          <a:ln/>
        </p:spPr>
        <p:txBody>
          <a:bodyPr wrap="square" lIns="0" tIns="0" rIns="0" bIns="0" rtlCol="0" anchor="t"/>
          <a:lstStyle/>
          <a:p>
            <a:pPr algn="r" indent="0" marL="0">
              <a:lnSpc>
                <a:spcPts val="2500"/>
              </a:lnSpc>
              <a:buNone/>
            </a:pPr>
            <a:r>
              <a:rPr lang="en-US" sz="1550" dirty="0">
                <a:solidFill>
                  <a:srgbClr val="15213F"/>
                </a:solidFill>
                <a:latin typeface="Roboto" pitchFamily="34" charset="0"/>
                <a:ea typeface="Roboto" pitchFamily="34" charset="-122"/>
                <a:cs typeface="Roboto" pitchFamily="34" charset="-120"/>
              </a:rPr>
              <a:t>Define comprehensive data model, establish API surface specifications, and architect the multitenant isolation strategy. Includes security architecture, infrastructure planning, and integration patterns.</a:t>
            </a:r>
            <a:endParaRPr lang="en-US" sz="1550" dirty="0"/>
          </a:p>
        </p:txBody>
      </p:sp>
      <p:sp>
        <p:nvSpPr>
          <p:cNvPr id="19" name="Text 17"/>
          <p:cNvSpPr/>
          <p:nvPr/>
        </p:nvSpPr>
        <p:spPr>
          <a:xfrm>
            <a:off x="793790" y="640961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These foundational phases establish the technical and operational framework that ensures successful delivery of subsequent development phases. All critical architectural decisions are finalized before major development investment begins.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0922" y="629603"/>
            <a:ext cx="8962787" cy="555427"/>
          </a:xfrm>
          <a:prstGeom prst="rect">
            <a:avLst/>
          </a:prstGeom>
          <a:noFill/>
          <a:ln/>
        </p:spPr>
        <p:txBody>
          <a:bodyPr wrap="none" lIns="0" tIns="0" rIns="0" bIns="0" rtlCol="0" anchor="t"/>
          <a:lstStyle/>
          <a:p>
            <a:pPr algn="l" indent="0" marL="0">
              <a:lnSpc>
                <a:spcPts val="4350"/>
              </a:lnSpc>
              <a:buNone/>
            </a:pPr>
            <a:r>
              <a:rPr lang="en-US" sz="3450" dirty="0">
                <a:solidFill>
                  <a:srgbClr val="3257B8"/>
                </a:solidFill>
                <a:latin typeface="Roboto Slab" pitchFamily="34" charset="0"/>
                <a:ea typeface="Roboto Slab" pitchFamily="34" charset="-122"/>
                <a:cs typeface="Roboto Slab" pitchFamily="34" charset="-120"/>
              </a:rPr>
              <a:t>Implementation Phases: Core Development</a:t>
            </a:r>
            <a:endParaRPr lang="en-US" sz="3450" dirty="0"/>
          </a:p>
        </p:txBody>
      </p:sp>
      <p:sp>
        <p:nvSpPr>
          <p:cNvPr id="3" name="Text 1"/>
          <p:cNvSpPr/>
          <p:nvPr/>
        </p:nvSpPr>
        <p:spPr>
          <a:xfrm>
            <a:off x="710922" y="1629251"/>
            <a:ext cx="4053483" cy="277654"/>
          </a:xfrm>
          <a:prstGeom prst="rect">
            <a:avLst/>
          </a:prstGeom>
          <a:noFill/>
          <a:ln/>
        </p:spPr>
        <p:txBody>
          <a:bodyPr wrap="none" lIns="0" tIns="0" rIns="0" bIns="0" rtlCol="0" anchor="t"/>
          <a:lstStyle/>
          <a:p>
            <a:pPr algn="l" indent="0" marL="0">
              <a:lnSpc>
                <a:spcPts val="2150"/>
              </a:lnSpc>
              <a:buNone/>
            </a:pPr>
            <a:r>
              <a:rPr lang="en-US" sz="1700" dirty="0">
                <a:solidFill>
                  <a:srgbClr val="3257B8"/>
                </a:solidFill>
                <a:latin typeface="Roboto Slab" pitchFamily="34" charset="0"/>
                <a:ea typeface="Roboto Slab" pitchFamily="34" charset="-122"/>
                <a:cs typeface="Roboto Slab" pitchFamily="34" charset="-120"/>
              </a:rPr>
              <a:t>Phase 4: Onboarding Module (4 weeks)</a:t>
            </a:r>
            <a:endParaRPr lang="en-US" sz="1700" dirty="0"/>
          </a:p>
        </p:txBody>
      </p:sp>
      <p:sp>
        <p:nvSpPr>
          <p:cNvPr id="4" name="Text 2"/>
          <p:cNvSpPr/>
          <p:nvPr/>
        </p:nvSpPr>
        <p:spPr>
          <a:xfrm>
            <a:off x="710922" y="2084546"/>
            <a:ext cx="4068247" cy="113728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Build tenant registration, use-case forms with guided wizards, template library, and tenant-scoped dashboards. Implement data-source configuration and synthetic scenario definition capabilities.</a:t>
            </a:r>
            <a:endParaRPr lang="en-US" sz="1350" dirty="0"/>
          </a:p>
        </p:txBody>
      </p:sp>
      <p:sp>
        <p:nvSpPr>
          <p:cNvPr id="5" name="Text 3"/>
          <p:cNvSpPr/>
          <p:nvPr/>
        </p:nvSpPr>
        <p:spPr>
          <a:xfrm>
            <a:off x="5220414" y="1629251"/>
            <a:ext cx="4068247" cy="555308"/>
          </a:xfrm>
          <a:prstGeom prst="rect">
            <a:avLst/>
          </a:prstGeom>
          <a:noFill/>
          <a:ln/>
        </p:spPr>
        <p:txBody>
          <a:bodyPr wrap="square" lIns="0" tIns="0" rIns="0" bIns="0" rtlCol="0" anchor="t"/>
          <a:lstStyle/>
          <a:p>
            <a:pPr algn="l" indent="0" marL="0">
              <a:lnSpc>
                <a:spcPts val="2150"/>
              </a:lnSpc>
              <a:buNone/>
            </a:pPr>
            <a:r>
              <a:rPr lang="en-US" sz="1700" dirty="0">
                <a:solidFill>
                  <a:srgbClr val="3257B8"/>
                </a:solidFill>
                <a:latin typeface="Roboto Slab" pitchFamily="34" charset="0"/>
                <a:ea typeface="Roboto Slab" pitchFamily="34" charset="-122"/>
                <a:cs typeface="Roboto Slab" pitchFamily="34" charset="-120"/>
              </a:rPr>
              <a:t>Phase 5: Workflow &amp; Governance (2 weeks)</a:t>
            </a:r>
            <a:endParaRPr lang="en-US" sz="1700" dirty="0"/>
          </a:p>
        </p:txBody>
      </p:sp>
      <p:sp>
        <p:nvSpPr>
          <p:cNvPr id="6" name="Text 4"/>
          <p:cNvSpPr/>
          <p:nvPr/>
        </p:nvSpPr>
        <p:spPr>
          <a:xfrm>
            <a:off x="5220414" y="2362200"/>
            <a:ext cx="4068247" cy="113728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Develop RBAC system, reviewer UI with approval workflows, notification engine, and comprehensive audit logging. Ensure all governance requirements are embedded from the start.</a:t>
            </a:r>
            <a:endParaRPr lang="en-US" sz="1350" dirty="0"/>
          </a:p>
        </p:txBody>
      </p:sp>
      <p:sp>
        <p:nvSpPr>
          <p:cNvPr id="7" name="Text 5"/>
          <p:cNvSpPr/>
          <p:nvPr/>
        </p:nvSpPr>
        <p:spPr>
          <a:xfrm>
            <a:off x="9729907" y="1629251"/>
            <a:ext cx="3487698" cy="277654"/>
          </a:xfrm>
          <a:prstGeom prst="rect">
            <a:avLst/>
          </a:prstGeom>
          <a:noFill/>
          <a:ln/>
        </p:spPr>
        <p:txBody>
          <a:bodyPr wrap="none" lIns="0" tIns="0" rIns="0" bIns="0" rtlCol="0" anchor="t"/>
          <a:lstStyle/>
          <a:p>
            <a:pPr algn="l" indent="0" marL="0">
              <a:lnSpc>
                <a:spcPts val="2150"/>
              </a:lnSpc>
              <a:buNone/>
            </a:pPr>
            <a:r>
              <a:rPr lang="en-US" sz="1700" dirty="0">
                <a:solidFill>
                  <a:srgbClr val="3257B8"/>
                </a:solidFill>
                <a:latin typeface="Roboto Slab" pitchFamily="34" charset="0"/>
                <a:ea typeface="Roboto Slab" pitchFamily="34" charset="-122"/>
                <a:cs typeface="Roboto Slab" pitchFamily="34" charset="-120"/>
              </a:rPr>
              <a:t>Phase 6: Studio Module (4 weeks)</a:t>
            </a:r>
            <a:endParaRPr lang="en-US" sz="1700" dirty="0"/>
          </a:p>
        </p:txBody>
      </p:sp>
      <p:sp>
        <p:nvSpPr>
          <p:cNvPr id="8" name="Text 6"/>
          <p:cNvSpPr/>
          <p:nvPr/>
        </p:nvSpPr>
        <p:spPr>
          <a:xfrm>
            <a:off x="9729907" y="2084546"/>
            <a:ext cx="4204692" cy="852964"/>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Integrate Sema4.ai Studio, build the action gallery, implement runbook editor, and develop export functionality for agent deployment artifacts.</a:t>
            </a:r>
            <a:endParaRPr lang="en-US" sz="1350" dirty="0"/>
          </a:p>
        </p:txBody>
      </p:sp>
      <p:sp>
        <p:nvSpPr>
          <p:cNvPr id="9" name="Shape 7"/>
          <p:cNvSpPr/>
          <p:nvPr/>
        </p:nvSpPr>
        <p:spPr>
          <a:xfrm>
            <a:off x="710922" y="5345311"/>
            <a:ext cx="13208556" cy="22860"/>
          </a:xfrm>
          <a:prstGeom prst="roundRect">
            <a:avLst>
              <a:gd name="adj" fmla="val 116626"/>
            </a:avLst>
          </a:prstGeom>
          <a:solidFill>
            <a:srgbClr val="CFD2D8"/>
          </a:solidFill>
          <a:ln/>
        </p:spPr>
      </p:sp>
      <p:sp>
        <p:nvSpPr>
          <p:cNvPr id="10" name="Shape 8"/>
          <p:cNvSpPr/>
          <p:nvPr/>
        </p:nvSpPr>
        <p:spPr>
          <a:xfrm>
            <a:off x="5065276" y="4989909"/>
            <a:ext cx="22860" cy="355402"/>
          </a:xfrm>
          <a:prstGeom prst="roundRect">
            <a:avLst>
              <a:gd name="adj" fmla="val 116626"/>
            </a:avLst>
          </a:prstGeom>
          <a:solidFill>
            <a:srgbClr val="CFD2D8"/>
          </a:solidFill>
          <a:ln/>
        </p:spPr>
      </p:sp>
      <p:pic>
        <p:nvPicPr>
          <p:cNvPr id="11" name="Image 0" descr="preencoded.png">    </p:cNvPr>
          <p:cNvPicPr>
            <a:picLocks noChangeAspect="1"/>
          </p:cNvPicPr>
          <p:nvPr/>
        </p:nvPicPr>
        <p:blipFill>
          <a:blip r:embed="rId1"/>
          <a:stretch>
            <a:fillRect/>
          </a:stretch>
        </p:blipFill>
        <p:spPr>
          <a:xfrm>
            <a:off x="5010090" y="5278695"/>
            <a:ext cx="133231" cy="133231"/>
          </a:xfrm>
          <a:prstGeom prst="rect">
            <a:avLst/>
          </a:prstGeom>
        </p:spPr>
      </p:pic>
      <p:sp>
        <p:nvSpPr>
          <p:cNvPr id="12" name="Text 9"/>
          <p:cNvSpPr/>
          <p:nvPr/>
        </p:nvSpPr>
        <p:spPr>
          <a:xfrm>
            <a:off x="3509724" y="3859292"/>
            <a:ext cx="3133963" cy="277654"/>
          </a:xfrm>
          <a:prstGeom prst="rect">
            <a:avLst/>
          </a:prstGeom>
          <a:noFill/>
          <a:ln/>
        </p:spPr>
        <p:txBody>
          <a:bodyPr wrap="none" lIns="0" tIns="0" rIns="0" bIns="0" rtlCol="0" anchor="t"/>
          <a:lstStyle/>
          <a:p>
            <a:pPr algn="ctr"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Phase 7: Integration (2 weeks)</a:t>
            </a:r>
            <a:endParaRPr lang="en-US" sz="1700" dirty="0"/>
          </a:p>
        </p:txBody>
      </p:sp>
      <p:sp>
        <p:nvSpPr>
          <p:cNvPr id="13" name="Text 10"/>
          <p:cNvSpPr/>
          <p:nvPr/>
        </p:nvSpPr>
        <p:spPr>
          <a:xfrm>
            <a:off x="888563" y="4243507"/>
            <a:ext cx="8376285" cy="568643"/>
          </a:xfrm>
          <a:prstGeom prst="rect">
            <a:avLst/>
          </a:prstGeom>
          <a:noFill/>
          <a:ln/>
        </p:spPr>
        <p:txBody>
          <a:bodyPr wrap="square" lIns="0" tIns="0" rIns="0" bIns="0" rtlCol="0" anchor="t"/>
          <a:lstStyle/>
          <a:p>
            <a:pPr algn="ctr" indent="0" marL="0">
              <a:lnSpc>
                <a:spcPts val="2200"/>
              </a:lnSpc>
              <a:buNone/>
            </a:pPr>
            <a:r>
              <a:rPr lang="en-US" sz="1350" dirty="0">
                <a:solidFill>
                  <a:srgbClr val="15213F"/>
                </a:solidFill>
                <a:latin typeface="Roboto" pitchFamily="34" charset="0"/>
                <a:ea typeface="Roboto" pitchFamily="34" charset="-122"/>
                <a:cs typeface="Roboto" pitchFamily="34" charset="-120"/>
              </a:rPr>
              <a:t>Connect Onboarding → Studio → CI/CD pipeline with GitHub integration, artifact generation, and automated test harness.</a:t>
            </a:r>
            <a:endParaRPr lang="en-US" sz="1350" dirty="0"/>
          </a:p>
        </p:txBody>
      </p:sp>
      <p:sp>
        <p:nvSpPr>
          <p:cNvPr id="14" name="Shape 11"/>
          <p:cNvSpPr/>
          <p:nvPr/>
        </p:nvSpPr>
        <p:spPr>
          <a:xfrm>
            <a:off x="9542145" y="5345311"/>
            <a:ext cx="22860" cy="355402"/>
          </a:xfrm>
          <a:prstGeom prst="roundRect">
            <a:avLst>
              <a:gd name="adj" fmla="val 116626"/>
            </a:avLst>
          </a:prstGeom>
          <a:solidFill>
            <a:srgbClr val="CFD2D8"/>
          </a:solidFill>
          <a:ln/>
        </p:spPr>
      </p:sp>
      <p:pic>
        <p:nvPicPr>
          <p:cNvPr id="15" name="Image 1" descr="preencoded.png">    </p:cNvPr>
          <p:cNvPicPr>
            <a:picLocks noChangeAspect="1"/>
          </p:cNvPicPr>
          <p:nvPr/>
        </p:nvPicPr>
        <p:blipFill>
          <a:blip r:embed="rId2"/>
          <a:stretch>
            <a:fillRect/>
          </a:stretch>
        </p:blipFill>
        <p:spPr>
          <a:xfrm>
            <a:off x="9486960" y="5278695"/>
            <a:ext cx="133231" cy="133231"/>
          </a:xfrm>
          <a:prstGeom prst="rect">
            <a:avLst/>
          </a:prstGeom>
        </p:spPr>
      </p:pic>
      <p:sp>
        <p:nvSpPr>
          <p:cNvPr id="16" name="Text 12"/>
          <p:cNvSpPr/>
          <p:nvPr/>
        </p:nvSpPr>
        <p:spPr>
          <a:xfrm>
            <a:off x="7862649" y="5878473"/>
            <a:ext cx="3381851" cy="277654"/>
          </a:xfrm>
          <a:prstGeom prst="rect">
            <a:avLst/>
          </a:prstGeom>
          <a:noFill/>
          <a:ln/>
        </p:spPr>
        <p:txBody>
          <a:bodyPr wrap="none" lIns="0" tIns="0" rIns="0" bIns="0" rtlCol="0" anchor="t"/>
          <a:lstStyle/>
          <a:p>
            <a:pPr algn="ctr"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Phase 8: Multitenancy (3 weeks)</a:t>
            </a:r>
            <a:endParaRPr lang="en-US" sz="1700" dirty="0"/>
          </a:p>
        </p:txBody>
      </p:sp>
      <p:sp>
        <p:nvSpPr>
          <p:cNvPr id="17" name="Text 13"/>
          <p:cNvSpPr/>
          <p:nvPr/>
        </p:nvSpPr>
        <p:spPr>
          <a:xfrm>
            <a:off x="5365433" y="6262688"/>
            <a:ext cx="8376285" cy="568643"/>
          </a:xfrm>
          <a:prstGeom prst="rect">
            <a:avLst/>
          </a:prstGeom>
          <a:noFill/>
          <a:ln/>
        </p:spPr>
        <p:txBody>
          <a:bodyPr wrap="square" lIns="0" tIns="0" rIns="0" bIns="0" rtlCol="0" anchor="t"/>
          <a:lstStyle/>
          <a:p>
            <a:pPr algn="ctr" indent="0" marL="0">
              <a:lnSpc>
                <a:spcPts val="2200"/>
              </a:lnSpc>
              <a:buNone/>
            </a:pPr>
            <a:r>
              <a:rPr lang="en-US" sz="1350" dirty="0">
                <a:solidFill>
                  <a:srgbClr val="15213F"/>
                </a:solidFill>
                <a:latin typeface="Roboto" pitchFamily="34" charset="0"/>
                <a:ea typeface="Roboto" pitchFamily="34" charset="-122"/>
                <a:cs typeface="Roboto" pitchFamily="34" charset="-120"/>
              </a:rPr>
              <a:t>Implement resource management, billing and metering systems, custom branding capabilities, and comprehensive metrics dashboards.</a:t>
            </a:r>
            <a:endParaRPr lang="en-US" sz="1350" dirty="0"/>
          </a:p>
        </p:txBody>
      </p:sp>
      <p:sp>
        <p:nvSpPr>
          <p:cNvPr id="18" name="Text 14"/>
          <p:cNvSpPr/>
          <p:nvPr/>
        </p:nvSpPr>
        <p:spPr>
          <a:xfrm>
            <a:off x="710922" y="7031236"/>
            <a:ext cx="13208556" cy="568643"/>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These core development phases deliver the primary platform functionality. By Phase 8 completion, all major features are implemented and ready for comprehensive testing.</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970" y="539591"/>
            <a:ext cx="7714059" cy="1117283"/>
          </a:xfrm>
          <a:prstGeom prst="rect">
            <a:avLst/>
          </a:prstGeom>
          <a:noFill/>
          <a:ln/>
        </p:spPr>
        <p:txBody>
          <a:bodyPr wrap="square" lIns="0" tIns="0" rIns="0" bIns="0" rtlCol="0" anchor="t"/>
          <a:lstStyle/>
          <a:p>
            <a:pPr algn="l" indent="0" marL="0">
              <a:lnSpc>
                <a:spcPts val="4350"/>
              </a:lnSpc>
              <a:buNone/>
            </a:pPr>
            <a:r>
              <a:rPr lang="en-US" sz="3500" dirty="0">
                <a:solidFill>
                  <a:srgbClr val="3257B8"/>
                </a:solidFill>
                <a:latin typeface="Roboto Slab" pitchFamily="34" charset="0"/>
                <a:ea typeface="Roboto Slab" pitchFamily="34" charset="-122"/>
                <a:cs typeface="Roboto Slab" pitchFamily="34" charset="-120"/>
              </a:rPr>
              <a:t>Implementation Phases: Testing &amp; Launch</a:t>
            </a:r>
            <a:endParaRPr lang="en-US" sz="3500" dirty="0"/>
          </a:p>
        </p:txBody>
      </p:sp>
      <p:pic>
        <p:nvPicPr>
          <p:cNvPr id="4" name="Image 1" descr="preencoded.png">    </p:cNvPr>
          <p:cNvPicPr>
            <a:picLocks noChangeAspect="1"/>
          </p:cNvPicPr>
          <p:nvPr/>
        </p:nvPicPr>
        <p:blipFill>
          <a:blip r:embed="rId2"/>
          <a:stretch>
            <a:fillRect/>
          </a:stretch>
        </p:blipFill>
        <p:spPr>
          <a:xfrm>
            <a:off x="714970" y="1925003"/>
            <a:ext cx="893802" cy="1601510"/>
          </a:xfrm>
          <a:prstGeom prst="rect">
            <a:avLst/>
          </a:prstGeom>
        </p:spPr>
      </p:pic>
      <p:sp>
        <p:nvSpPr>
          <p:cNvPr id="5" name="Text 1"/>
          <p:cNvSpPr/>
          <p:nvPr/>
        </p:nvSpPr>
        <p:spPr>
          <a:xfrm>
            <a:off x="1787485" y="2103715"/>
            <a:ext cx="2277904" cy="279321"/>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Phase 9: Testing &amp; QA</a:t>
            </a:r>
            <a:endParaRPr lang="en-US" sz="1750" dirty="0"/>
          </a:p>
        </p:txBody>
      </p:sp>
      <p:sp>
        <p:nvSpPr>
          <p:cNvPr id="6" name="Text 2"/>
          <p:cNvSpPr/>
          <p:nvPr/>
        </p:nvSpPr>
        <p:spPr>
          <a:xfrm>
            <a:off x="1787485" y="2490192"/>
            <a:ext cx="6641544" cy="857607"/>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Comprehensive end-to-end UAT with business users, security penetration testing, performance validation, and complete documentation creation. All critical paths validated before pilot.</a:t>
            </a:r>
            <a:endParaRPr lang="en-US" sz="1400" dirty="0"/>
          </a:p>
        </p:txBody>
      </p:sp>
      <p:pic>
        <p:nvPicPr>
          <p:cNvPr id="7" name="Image 2" descr="preencoded.png">    </p:cNvPr>
          <p:cNvPicPr>
            <a:picLocks noChangeAspect="1"/>
          </p:cNvPicPr>
          <p:nvPr/>
        </p:nvPicPr>
        <p:blipFill>
          <a:blip r:embed="rId3"/>
          <a:stretch>
            <a:fillRect/>
          </a:stretch>
        </p:blipFill>
        <p:spPr>
          <a:xfrm>
            <a:off x="714970" y="3526512"/>
            <a:ext cx="893802" cy="1315641"/>
          </a:xfrm>
          <a:prstGeom prst="rect">
            <a:avLst/>
          </a:prstGeom>
        </p:spPr>
      </p:pic>
      <p:sp>
        <p:nvSpPr>
          <p:cNvPr id="8" name="Text 3"/>
          <p:cNvSpPr/>
          <p:nvPr/>
        </p:nvSpPr>
        <p:spPr>
          <a:xfrm>
            <a:off x="1787485" y="3705225"/>
            <a:ext cx="2812733" cy="279321"/>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Phase 10: Pilot Deployment</a:t>
            </a:r>
            <a:endParaRPr lang="en-US" sz="1750" dirty="0"/>
          </a:p>
        </p:txBody>
      </p:sp>
      <p:sp>
        <p:nvSpPr>
          <p:cNvPr id="9" name="Text 4"/>
          <p:cNvSpPr/>
          <p:nvPr/>
        </p:nvSpPr>
        <p:spPr>
          <a:xfrm>
            <a:off x="1787485" y="4091702"/>
            <a:ext cx="6641544" cy="571738"/>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Onboard 1-2 pilot tenants with carefully selected use-cases. Collect detailed feedback, refine based on real-world usage, and validate production readiness.</a:t>
            </a:r>
            <a:endParaRPr lang="en-US" sz="1400" dirty="0"/>
          </a:p>
        </p:txBody>
      </p:sp>
      <p:pic>
        <p:nvPicPr>
          <p:cNvPr id="10" name="Image 3" descr="preencoded.png">    </p:cNvPr>
          <p:cNvPicPr>
            <a:picLocks noChangeAspect="1"/>
          </p:cNvPicPr>
          <p:nvPr/>
        </p:nvPicPr>
        <p:blipFill>
          <a:blip r:embed="rId4"/>
          <a:stretch>
            <a:fillRect/>
          </a:stretch>
        </p:blipFill>
        <p:spPr>
          <a:xfrm>
            <a:off x="714970" y="4842153"/>
            <a:ext cx="893802" cy="1315641"/>
          </a:xfrm>
          <a:prstGeom prst="rect">
            <a:avLst/>
          </a:prstGeom>
        </p:spPr>
      </p:pic>
      <p:sp>
        <p:nvSpPr>
          <p:cNvPr id="11" name="Text 5"/>
          <p:cNvSpPr/>
          <p:nvPr/>
        </p:nvSpPr>
        <p:spPr>
          <a:xfrm>
            <a:off x="1787485" y="5020866"/>
            <a:ext cx="3176587" cy="279321"/>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Phase 11: Production &amp; Beyond</a:t>
            </a:r>
            <a:endParaRPr lang="en-US" sz="1750" dirty="0"/>
          </a:p>
        </p:txBody>
      </p:sp>
      <p:sp>
        <p:nvSpPr>
          <p:cNvPr id="12" name="Text 6"/>
          <p:cNvSpPr/>
          <p:nvPr/>
        </p:nvSpPr>
        <p:spPr>
          <a:xfrm>
            <a:off x="1787485" y="5407343"/>
            <a:ext cx="6641544" cy="571738"/>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Full production deployment to OCP infrastructure, comprehensive user training programs, and ongoing monitoring with continuous enhancement releases.</a:t>
            </a:r>
            <a:endParaRPr lang="en-US" sz="1400" dirty="0"/>
          </a:p>
        </p:txBody>
      </p:sp>
      <p:sp>
        <p:nvSpPr>
          <p:cNvPr id="13" name="Shape 7"/>
          <p:cNvSpPr/>
          <p:nvPr/>
        </p:nvSpPr>
        <p:spPr>
          <a:xfrm>
            <a:off x="714970" y="6358890"/>
            <a:ext cx="7714059" cy="1331119"/>
          </a:xfrm>
          <a:prstGeom prst="roundRect">
            <a:avLst>
              <a:gd name="adj" fmla="val 2014"/>
            </a:avLst>
          </a:prstGeom>
          <a:solidFill>
            <a:srgbClr val="C3CFEF"/>
          </a:solidFill>
          <a:ln/>
        </p:spPr>
      </p:sp>
      <p:pic>
        <p:nvPicPr>
          <p:cNvPr id="14" name="Image 4" descr="preencoded.png">    </p:cNvPr>
          <p:cNvPicPr>
            <a:picLocks noChangeAspect="1"/>
          </p:cNvPicPr>
          <p:nvPr/>
        </p:nvPicPr>
        <p:blipFill>
          <a:blip r:embed="rId5"/>
          <a:stretch>
            <a:fillRect/>
          </a:stretch>
        </p:blipFill>
        <p:spPr>
          <a:xfrm>
            <a:off x="893683" y="6623923"/>
            <a:ext cx="223361" cy="178713"/>
          </a:xfrm>
          <a:prstGeom prst="rect">
            <a:avLst/>
          </a:prstGeom>
        </p:spPr>
      </p:pic>
      <p:sp>
        <p:nvSpPr>
          <p:cNvPr id="15" name="Text 8"/>
          <p:cNvSpPr/>
          <p:nvPr/>
        </p:nvSpPr>
        <p:spPr>
          <a:xfrm>
            <a:off x="1295757" y="6582251"/>
            <a:ext cx="6954560" cy="857607"/>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Roboto" pitchFamily="34" charset="0"/>
                <a:ea typeface="Roboto" pitchFamily="34" charset="-122"/>
                <a:cs typeface="Roboto" pitchFamily="34" charset="-120"/>
              </a:rPr>
              <a:t>Total Timeline:</a:t>
            </a:r>
            <a:pPr algn="l" indent="0" marL="0">
              <a:lnSpc>
                <a:spcPts val="2250"/>
              </a:lnSpc>
              <a:buNone/>
            </a:pPr>
            <a:r>
              <a:rPr lang="en-US" sz="1400" dirty="0">
                <a:solidFill>
                  <a:srgbClr val="000000"/>
                </a:solidFill>
                <a:latin typeface="Roboto" pitchFamily="34" charset="0"/>
                <a:ea typeface="Roboto" pitchFamily="34" charset="-122"/>
                <a:cs typeface="Roboto" pitchFamily="34" charset="-120"/>
              </a:rPr>
              <a:t> 37 weeks from project kickoff to full production deployment with ongoing monitoring and enhancement. Pilot begins at Week 32, with production launch at Week 37.</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62928" y="387072"/>
            <a:ext cx="6887051" cy="439936"/>
          </a:xfrm>
          <a:prstGeom prst="rect">
            <a:avLst/>
          </a:prstGeom>
          <a:noFill/>
          <a:ln/>
        </p:spPr>
        <p:txBody>
          <a:bodyPr wrap="none" lIns="0" tIns="0" rIns="0" bIns="0" rtlCol="0" anchor="t"/>
          <a:lstStyle/>
          <a:p>
            <a:pPr algn="l" indent="0" marL="0">
              <a:lnSpc>
                <a:spcPts val="3450"/>
              </a:lnSpc>
              <a:buNone/>
            </a:pPr>
            <a:r>
              <a:rPr lang="en-US" sz="2750" dirty="0">
                <a:solidFill>
                  <a:srgbClr val="3257B8"/>
                </a:solidFill>
                <a:latin typeface="Roboto Slab" pitchFamily="34" charset="0"/>
                <a:ea typeface="Roboto Slab" pitchFamily="34" charset="-122"/>
                <a:cs typeface="Roboto Slab" pitchFamily="34" charset="-120"/>
              </a:rPr>
              <a:t>Resource Requirements &amp; Team Structure</a:t>
            </a:r>
            <a:endParaRPr lang="en-US" sz="2750" dirty="0"/>
          </a:p>
        </p:txBody>
      </p:sp>
      <p:sp>
        <p:nvSpPr>
          <p:cNvPr id="3" name="Text 1"/>
          <p:cNvSpPr/>
          <p:nvPr/>
        </p:nvSpPr>
        <p:spPr>
          <a:xfrm>
            <a:off x="562928" y="1178838"/>
            <a:ext cx="3433882" cy="263843"/>
          </a:xfrm>
          <a:prstGeom prst="rect">
            <a:avLst/>
          </a:prstGeom>
          <a:noFill/>
          <a:ln/>
        </p:spPr>
        <p:txBody>
          <a:bodyPr wrap="none" lIns="0" tIns="0" rIns="0" bIns="0" rtlCol="0" anchor="t"/>
          <a:lstStyle/>
          <a:p>
            <a:pPr algn="l" indent="0" marL="0">
              <a:lnSpc>
                <a:spcPts val="2050"/>
              </a:lnSpc>
              <a:buNone/>
            </a:pPr>
            <a:r>
              <a:rPr lang="en-US" sz="1650" dirty="0">
                <a:solidFill>
                  <a:srgbClr val="3257B8"/>
                </a:solidFill>
                <a:latin typeface="Roboto Slab" pitchFamily="34" charset="0"/>
                <a:ea typeface="Roboto Slab" pitchFamily="34" charset="-122"/>
                <a:cs typeface="Roboto Slab" pitchFamily="34" charset="-120"/>
              </a:rPr>
              <a:t>Recommended Team Composition</a:t>
            </a:r>
            <a:endParaRPr lang="en-US" sz="1650" dirty="0"/>
          </a:p>
        </p:txBody>
      </p:sp>
      <p:sp>
        <p:nvSpPr>
          <p:cNvPr id="4" name="Text 2"/>
          <p:cNvSpPr/>
          <p:nvPr/>
        </p:nvSpPr>
        <p:spPr>
          <a:xfrm>
            <a:off x="562928" y="1583412"/>
            <a:ext cx="7965281"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Successful delivery requires a cross-functional team of 10-12 full-time professionals with specialized expertise:</a:t>
            </a:r>
            <a:endParaRPr lang="en-US" sz="1100" dirty="0"/>
          </a:p>
        </p:txBody>
      </p:sp>
      <p:sp>
        <p:nvSpPr>
          <p:cNvPr id="5" name="Shape 3"/>
          <p:cNvSpPr/>
          <p:nvPr/>
        </p:nvSpPr>
        <p:spPr>
          <a:xfrm>
            <a:off x="562928" y="1966793"/>
            <a:ext cx="316587" cy="316587"/>
          </a:xfrm>
          <a:prstGeom prst="roundRect">
            <a:avLst>
              <a:gd name="adj" fmla="val 6669"/>
            </a:avLst>
          </a:prstGeom>
          <a:solidFill>
            <a:srgbClr val="E9ECF2"/>
          </a:solidFill>
          <a:ln/>
        </p:spPr>
      </p:sp>
      <p:sp>
        <p:nvSpPr>
          <p:cNvPr id="6" name="Text 4"/>
          <p:cNvSpPr/>
          <p:nvPr/>
        </p:nvSpPr>
        <p:spPr>
          <a:xfrm>
            <a:off x="1020247" y="2015133"/>
            <a:ext cx="2050494"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Product Manager (1 FTE)</a:t>
            </a:r>
            <a:endParaRPr lang="en-US" sz="1350" dirty="0"/>
          </a:p>
        </p:txBody>
      </p:sp>
      <p:sp>
        <p:nvSpPr>
          <p:cNvPr id="7" name="Text 5"/>
          <p:cNvSpPr/>
          <p:nvPr/>
        </p:nvSpPr>
        <p:spPr>
          <a:xfrm>
            <a:off x="1020247" y="2375773"/>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Owns product vision, stakeholder alignment, and delivery coordination across all phases.</a:t>
            </a:r>
            <a:endParaRPr lang="en-US" sz="1100" dirty="0"/>
          </a:p>
        </p:txBody>
      </p:sp>
      <p:sp>
        <p:nvSpPr>
          <p:cNvPr id="8" name="Shape 6"/>
          <p:cNvSpPr/>
          <p:nvPr/>
        </p:nvSpPr>
        <p:spPr>
          <a:xfrm>
            <a:off x="562928" y="2882384"/>
            <a:ext cx="316587" cy="316587"/>
          </a:xfrm>
          <a:prstGeom prst="roundRect">
            <a:avLst>
              <a:gd name="adj" fmla="val 6669"/>
            </a:avLst>
          </a:prstGeom>
          <a:solidFill>
            <a:srgbClr val="E9ECF2"/>
          </a:solidFill>
          <a:ln/>
        </p:spPr>
      </p:sp>
      <p:sp>
        <p:nvSpPr>
          <p:cNvPr id="9" name="Text 7"/>
          <p:cNvSpPr/>
          <p:nvPr/>
        </p:nvSpPr>
        <p:spPr>
          <a:xfrm>
            <a:off x="1020247" y="2930723"/>
            <a:ext cx="2163842"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UX/UI Designers (1-2 FTE)</a:t>
            </a:r>
            <a:endParaRPr lang="en-US" sz="1350" dirty="0"/>
          </a:p>
        </p:txBody>
      </p:sp>
      <p:sp>
        <p:nvSpPr>
          <p:cNvPr id="10" name="Text 8"/>
          <p:cNvSpPr/>
          <p:nvPr/>
        </p:nvSpPr>
        <p:spPr>
          <a:xfrm>
            <a:off x="1020247" y="3291364"/>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Create intuitive interfaces and ensure consistent user experience across both modules.</a:t>
            </a:r>
            <a:endParaRPr lang="en-US" sz="1100" dirty="0"/>
          </a:p>
        </p:txBody>
      </p:sp>
      <p:sp>
        <p:nvSpPr>
          <p:cNvPr id="11" name="Shape 9"/>
          <p:cNvSpPr/>
          <p:nvPr/>
        </p:nvSpPr>
        <p:spPr>
          <a:xfrm>
            <a:off x="562928" y="3797975"/>
            <a:ext cx="316587" cy="316587"/>
          </a:xfrm>
          <a:prstGeom prst="roundRect">
            <a:avLst>
              <a:gd name="adj" fmla="val 6669"/>
            </a:avLst>
          </a:prstGeom>
          <a:solidFill>
            <a:srgbClr val="E9ECF2"/>
          </a:solidFill>
          <a:ln/>
        </p:spPr>
      </p:sp>
      <p:sp>
        <p:nvSpPr>
          <p:cNvPr id="12" name="Text 10"/>
          <p:cNvSpPr/>
          <p:nvPr/>
        </p:nvSpPr>
        <p:spPr>
          <a:xfrm>
            <a:off x="1020247" y="3846314"/>
            <a:ext cx="2406253"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Backend Engineers (2-3 FTE)</a:t>
            </a:r>
            <a:endParaRPr lang="en-US" sz="1350" dirty="0"/>
          </a:p>
        </p:txBody>
      </p:sp>
      <p:sp>
        <p:nvSpPr>
          <p:cNvPr id="13" name="Text 11"/>
          <p:cNvSpPr/>
          <p:nvPr/>
        </p:nvSpPr>
        <p:spPr>
          <a:xfrm>
            <a:off x="1020247" y="4206954"/>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Build core platform services, multitenant architecture, and integration layer.</a:t>
            </a:r>
            <a:endParaRPr lang="en-US" sz="1100" dirty="0"/>
          </a:p>
        </p:txBody>
      </p:sp>
      <p:sp>
        <p:nvSpPr>
          <p:cNvPr id="14" name="Shape 12"/>
          <p:cNvSpPr/>
          <p:nvPr/>
        </p:nvSpPr>
        <p:spPr>
          <a:xfrm>
            <a:off x="562928" y="4713565"/>
            <a:ext cx="316587" cy="316587"/>
          </a:xfrm>
          <a:prstGeom prst="roundRect">
            <a:avLst>
              <a:gd name="adj" fmla="val 6669"/>
            </a:avLst>
          </a:prstGeom>
          <a:solidFill>
            <a:srgbClr val="E9ECF2"/>
          </a:solidFill>
          <a:ln/>
        </p:spPr>
      </p:sp>
      <p:sp>
        <p:nvSpPr>
          <p:cNvPr id="15" name="Text 13"/>
          <p:cNvSpPr/>
          <p:nvPr/>
        </p:nvSpPr>
        <p:spPr>
          <a:xfrm>
            <a:off x="1020247" y="4761905"/>
            <a:ext cx="2281833"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Frontend Engineers (2 FTE)</a:t>
            </a:r>
            <a:endParaRPr lang="en-US" sz="1350" dirty="0"/>
          </a:p>
        </p:txBody>
      </p:sp>
      <p:sp>
        <p:nvSpPr>
          <p:cNvPr id="16" name="Text 14"/>
          <p:cNvSpPr/>
          <p:nvPr/>
        </p:nvSpPr>
        <p:spPr>
          <a:xfrm>
            <a:off x="1020247" y="5122545"/>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Develop responsive web interfaces for both Onboarding and Studio modules.</a:t>
            </a:r>
            <a:endParaRPr lang="en-US" sz="1100" dirty="0"/>
          </a:p>
        </p:txBody>
      </p:sp>
      <p:sp>
        <p:nvSpPr>
          <p:cNvPr id="17" name="Shape 15"/>
          <p:cNvSpPr/>
          <p:nvPr/>
        </p:nvSpPr>
        <p:spPr>
          <a:xfrm>
            <a:off x="562928" y="5629156"/>
            <a:ext cx="316587" cy="316587"/>
          </a:xfrm>
          <a:prstGeom prst="roundRect">
            <a:avLst>
              <a:gd name="adj" fmla="val 6669"/>
            </a:avLst>
          </a:prstGeom>
          <a:solidFill>
            <a:srgbClr val="E9ECF2"/>
          </a:solidFill>
          <a:ln/>
        </p:spPr>
      </p:sp>
      <p:sp>
        <p:nvSpPr>
          <p:cNvPr id="18" name="Text 16"/>
          <p:cNvSpPr/>
          <p:nvPr/>
        </p:nvSpPr>
        <p:spPr>
          <a:xfrm>
            <a:off x="1020247" y="5677495"/>
            <a:ext cx="2462927"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DevOps/Infrastructure (1 FTE)</a:t>
            </a:r>
            <a:endParaRPr lang="en-US" sz="1350" dirty="0"/>
          </a:p>
        </p:txBody>
      </p:sp>
      <p:sp>
        <p:nvSpPr>
          <p:cNvPr id="19" name="Text 17"/>
          <p:cNvSpPr/>
          <p:nvPr/>
        </p:nvSpPr>
        <p:spPr>
          <a:xfrm>
            <a:off x="1020247" y="6038136"/>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Manage OCP deployment, CI/CD pipelines, monitoring, and infrastructure automation.</a:t>
            </a:r>
            <a:endParaRPr lang="en-US" sz="1100" dirty="0"/>
          </a:p>
        </p:txBody>
      </p:sp>
      <p:sp>
        <p:nvSpPr>
          <p:cNvPr id="20" name="Shape 18"/>
          <p:cNvSpPr/>
          <p:nvPr/>
        </p:nvSpPr>
        <p:spPr>
          <a:xfrm>
            <a:off x="562928" y="6544747"/>
            <a:ext cx="316587" cy="316587"/>
          </a:xfrm>
          <a:prstGeom prst="roundRect">
            <a:avLst>
              <a:gd name="adj" fmla="val 6669"/>
            </a:avLst>
          </a:prstGeom>
          <a:solidFill>
            <a:srgbClr val="E9ECF2"/>
          </a:solidFill>
          <a:ln/>
        </p:spPr>
      </p:sp>
      <p:sp>
        <p:nvSpPr>
          <p:cNvPr id="21" name="Text 19"/>
          <p:cNvSpPr/>
          <p:nvPr/>
        </p:nvSpPr>
        <p:spPr>
          <a:xfrm>
            <a:off x="1020247" y="6593086"/>
            <a:ext cx="1915954" cy="219908"/>
          </a:xfrm>
          <a:prstGeom prst="rect">
            <a:avLst/>
          </a:prstGeom>
          <a:noFill/>
          <a:ln/>
        </p:spPr>
        <p:txBody>
          <a:bodyPr wrap="none" lIns="0" tIns="0" rIns="0" bIns="0" rtlCol="0" anchor="t"/>
          <a:lstStyle/>
          <a:p>
            <a:pPr algn="l" indent="0" marL="0">
              <a:lnSpc>
                <a:spcPts val="1700"/>
              </a:lnSpc>
              <a:buNone/>
            </a:pPr>
            <a:r>
              <a:rPr lang="en-US" sz="1350" dirty="0">
                <a:solidFill>
                  <a:srgbClr val="15213F"/>
                </a:solidFill>
                <a:latin typeface="Roboto Slab" pitchFamily="34" charset="0"/>
                <a:ea typeface="Roboto Slab" pitchFamily="34" charset="-122"/>
                <a:cs typeface="Roboto Slab" pitchFamily="34" charset="-120"/>
              </a:rPr>
              <a:t>QA Engineers (1-2 FTE)</a:t>
            </a:r>
            <a:endParaRPr lang="en-US" sz="1350" dirty="0"/>
          </a:p>
        </p:txBody>
      </p:sp>
      <p:sp>
        <p:nvSpPr>
          <p:cNvPr id="22" name="Text 20"/>
          <p:cNvSpPr/>
          <p:nvPr/>
        </p:nvSpPr>
        <p:spPr>
          <a:xfrm>
            <a:off x="1020247" y="6953726"/>
            <a:ext cx="7507962" cy="225147"/>
          </a:xfrm>
          <a:prstGeom prst="rect">
            <a:avLst/>
          </a:prstGeom>
          <a:noFill/>
          <a:ln/>
        </p:spPr>
        <p:txBody>
          <a:bodyPr wrap="none" lIns="0" tIns="0" rIns="0" bIns="0" rtlCol="0" anchor="t"/>
          <a:lstStyle/>
          <a:p>
            <a:pPr algn="l" indent="0" marL="0">
              <a:lnSpc>
                <a:spcPts val="1750"/>
              </a:lnSpc>
              <a:buNone/>
            </a:pPr>
            <a:r>
              <a:rPr lang="en-US" sz="1100" dirty="0">
                <a:solidFill>
                  <a:srgbClr val="15213F"/>
                </a:solidFill>
                <a:latin typeface="Roboto" pitchFamily="34" charset="0"/>
                <a:ea typeface="Roboto" pitchFamily="34" charset="-122"/>
                <a:cs typeface="Roboto" pitchFamily="34" charset="-120"/>
              </a:rPr>
              <a:t>Comprehensive testing across security, performance, functionality, and user acceptance.</a:t>
            </a:r>
            <a:endParaRPr lang="en-US" sz="1100" dirty="0"/>
          </a:p>
        </p:txBody>
      </p:sp>
      <p:pic>
        <p:nvPicPr>
          <p:cNvPr id="23" name="Image 0" descr="preencoded.png">    </p:cNvPr>
          <p:cNvPicPr>
            <a:picLocks noChangeAspect="1"/>
          </p:cNvPicPr>
          <p:nvPr/>
        </p:nvPicPr>
        <p:blipFill>
          <a:blip r:embed="rId1"/>
          <a:stretch>
            <a:fillRect/>
          </a:stretch>
        </p:blipFill>
        <p:spPr>
          <a:xfrm>
            <a:off x="8879205" y="1196340"/>
            <a:ext cx="5195768" cy="5195768"/>
          </a:xfrm>
          <a:prstGeom prst="rect">
            <a:avLst/>
          </a:prstGeom>
        </p:spPr>
      </p:pic>
      <p:sp>
        <p:nvSpPr>
          <p:cNvPr id="24" name="Text 21"/>
          <p:cNvSpPr/>
          <p:nvPr/>
        </p:nvSpPr>
        <p:spPr>
          <a:xfrm>
            <a:off x="8879205" y="6550342"/>
            <a:ext cx="2185630" cy="263843"/>
          </a:xfrm>
          <a:prstGeom prst="rect">
            <a:avLst/>
          </a:prstGeom>
          <a:noFill/>
          <a:ln/>
        </p:spPr>
        <p:txBody>
          <a:bodyPr wrap="none" lIns="0" tIns="0" rIns="0" bIns="0" rtlCol="0" anchor="t"/>
          <a:lstStyle/>
          <a:p>
            <a:pPr algn="l" indent="0" marL="0">
              <a:lnSpc>
                <a:spcPts val="2050"/>
              </a:lnSpc>
              <a:buNone/>
            </a:pPr>
            <a:r>
              <a:rPr lang="en-US" sz="1650" dirty="0">
                <a:solidFill>
                  <a:srgbClr val="3257B8"/>
                </a:solidFill>
                <a:latin typeface="Roboto Slab" pitchFamily="34" charset="0"/>
                <a:ea typeface="Roboto Slab" pitchFamily="34" charset="-122"/>
                <a:cs typeface="Roboto Slab" pitchFamily="34" charset="-120"/>
              </a:rPr>
              <a:t>Key Investment Areas</a:t>
            </a:r>
            <a:endParaRPr lang="en-US" sz="1650" dirty="0"/>
          </a:p>
        </p:txBody>
      </p:sp>
      <p:sp>
        <p:nvSpPr>
          <p:cNvPr id="25" name="Text 22"/>
          <p:cNvSpPr/>
          <p:nvPr/>
        </p:nvSpPr>
        <p:spPr>
          <a:xfrm>
            <a:off x="8879205" y="6954917"/>
            <a:ext cx="5195768" cy="22514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Sema4.ai Studio licensing and integration</a:t>
            </a:r>
            <a:endParaRPr lang="en-US" sz="1100" dirty="0"/>
          </a:p>
        </p:txBody>
      </p:sp>
      <p:sp>
        <p:nvSpPr>
          <p:cNvPr id="26" name="Text 23"/>
          <p:cNvSpPr/>
          <p:nvPr/>
        </p:nvSpPr>
        <p:spPr>
          <a:xfrm>
            <a:off x="8879205" y="7229237"/>
            <a:ext cx="5195768" cy="22514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LLM provider costs (OpenAI, Azure, or on-premises)</a:t>
            </a:r>
            <a:endParaRPr lang="en-US" sz="1100" dirty="0"/>
          </a:p>
        </p:txBody>
      </p:sp>
      <p:sp>
        <p:nvSpPr>
          <p:cNvPr id="27" name="Text 24"/>
          <p:cNvSpPr/>
          <p:nvPr/>
        </p:nvSpPr>
        <p:spPr>
          <a:xfrm>
            <a:off x="8879205" y="7503557"/>
            <a:ext cx="5195768" cy="22514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OCP infrastructure and licensing</a:t>
            </a:r>
            <a:endParaRPr lang="en-US" sz="1100" dirty="0"/>
          </a:p>
        </p:txBody>
      </p:sp>
      <p:sp>
        <p:nvSpPr>
          <p:cNvPr id="28" name="Text 25"/>
          <p:cNvSpPr/>
          <p:nvPr/>
        </p:nvSpPr>
        <p:spPr>
          <a:xfrm>
            <a:off x="8879205" y="7777877"/>
            <a:ext cx="5195768" cy="22514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Team salaries and specialized training</a:t>
            </a:r>
            <a:endParaRPr lang="en-US" sz="1100" dirty="0"/>
          </a:p>
        </p:txBody>
      </p:sp>
      <p:sp>
        <p:nvSpPr>
          <p:cNvPr id="29" name="Text 26"/>
          <p:cNvSpPr/>
          <p:nvPr/>
        </p:nvSpPr>
        <p:spPr>
          <a:xfrm>
            <a:off x="8879205" y="8052197"/>
            <a:ext cx="5195768" cy="22514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15213F"/>
                </a:solidFill>
                <a:latin typeface="Roboto" pitchFamily="34" charset="0"/>
                <a:ea typeface="Roboto" pitchFamily="34" charset="-122"/>
                <a:cs typeface="Roboto" pitchFamily="34" charset="-120"/>
              </a:rPr>
              <a:t>Security, compliance, and testing infrastructure</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83419" y="470059"/>
            <a:ext cx="4680585" cy="533995"/>
          </a:xfrm>
          <a:prstGeom prst="rect">
            <a:avLst/>
          </a:prstGeom>
          <a:noFill/>
          <a:ln/>
        </p:spPr>
        <p:txBody>
          <a:bodyPr wrap="none" lIns="0" tIns="0" rIns="0" bIns="0" rtlCol="0" anchor="t"/>
          <a:lstStyle/>
          <a:p>
            <a:pPr algn="l" indent="0" marL="0">
              <a:lnSpc>
                <a:spcPts val="4200"/>
              </a:lnSpc>
              <a:buNone/>
            </a:pPr>
            <a:r>
              <a:rPr lang="en-US" sz="3350" dirty="0">
                <a:solidFill>
                  <a:srgbClr val="3257B8"/>
                </a:solidFill>
                <a:latin typeface="Roboto Slab" pitchFamily="34" charset="0"/>
                <a:ea typeface="Roboto Slab" pitchFamily="34" charset="-122"/>
                <a:cs typeface="Roboto Slab" pitchFamily="34" charset="-120"/>
              </a:rPr>
              <a:t>Success Metrics &amp; KPIs</a:t>
            </a:r>
            <a:endParaRPr lang="en-US" sz="3350" dirty="0"/>
          </a:p>
        </p:txBody>
      </p:sp>
      <p:sp>
        <p:nvSpPr>
          <p:cNvPr id="3" name="Text 1"/>
          <p:cNvSpPr/>
          <p:nvPr/>
        </p:nvSpPr>
        <p:spPr>
          <a:xfrm>
            <a:off x="683419" y="1345763"/>
            <a:ext cx="13263562" cy="546735"/>
          </a:xfrm>
          <a:prstGeom prst="rect">
            <a:avLst/>
          </a:prstGeom>
          <a:noFill/>
          <a:ln/>
        </p:spPr>
        <p:txBody>
          <a:bodyPr wrap="square" lIns="0" tIns="0" rIns="0" bIns="0" rtlCol="0" anchor="t"/>
          <a:lstStyle/>
          <a:p>
            <a:pPr algn="l" indent="0" marL="0">
              <a:lnSpc>
                <a:spcPts val="2150"/>
              </a:lnSpc>
              <a:buNone/>
            </a:pPr>
            <a:r>
              <a:rPr lang="en-US" sz="1300" dirty="0">
                <a:solidFill>
                  <a:srgbClr val="15213F"/>
                </a:solidFill>
                <a:latin typeface="Roboto" pitchFamily="34" charset="0"/>
                <a:ea typeface="Roboto" pitchFamily="34" charset="-122"/>
                <a:cs typeface="Roboto" pitchFamily="34" charset="-120"/>
              </a:rPr>
              <a:t>SPARQ's success will be measured across four critical dimensions: adoption, performance, business impact, and operational excellence. These metrics provide comprehensive visibility into platform value delivery.</a:t>
            </a:r>
            <a:endParaRPr lang="en-US" sz="1300" dirty="0"/>
          </a:p>
        </p:txBody>
      </p:sp>
      <p:sp>
        <p:nvSpPr>
          <p:cNvPr id="4" name="Shape 2"/>
          <p:cNvSpPr/>
          <p:nvPr/>
        </p:nvSpPr>
        <p:spPr>
          <a:xfrm>
            <a:off x="683419" y="2340888"/>
            <a:ext cx="6546294" cy="2263021"/>
          </a:xfrm>
          <a:prstGeom prst="roundRect">
            <a:avLst>
              <a:gd name="adj" fmla="val 4849"/>
            </a:avLst>
          </a:prstGeom>
          <a:solidFill>
            <a:srgbClr val="FBFCFE"/>
          </a:solidFill>
          <a:ln/>
        </p:spPr>
      </p:sp>
      <p:pic>
        <p:nvPicPr>
          <p:cNvPr id="5" name="Image 0" descr="preencoded.png">    </p:cNvPr>
          <p:cNvPicPr>
            <a:picLocks noChangeAspect="1"/>
          </p:cNvPicPr>
          <p:nvPr/>
        </p:nvPicPr>
        <p:blipFill>
          <a:blip r:embed="rId1"/>
          <a:stretch>
            <a:fillRect/>
          </a:stretch>
        </p:blipFill>
        <p:spPr>
          <a:xfrm>
            <a:off x="683419" y="2318028"/>
            <a:ext cx="6546294" cy="91440"/>
          </a:xfrm>
          <a:prstGeom prst="rect">
            <a:avLst/>
          </a:prstGeom>
        </p:spPr>
      </p:pic>
      <p:pic>
        <p:nvPicPr>
          <p:cNvPr id="6" name="Image 1" descr="preencoded.png">    </p:cNvPr>
          <p:cNvPicPr>
            <a:picLocks noChangeAspect="1"/>
          </p:cNvPicPr>
          <p:nvPr/>
        </p:nvPicPr>
        <p:blipFill>
          <a:blip r:embed="rId2"/>
          <a:stretch>
            <a:fillRect/>
          </a:stretch>
        </p:blipFill>
        <p:spPr>
          <a:xfrm>
            <a:off x="3700284" y="2084665"/>
            <a:ext cx="512564" cy="512564"/>
          </a:xfrm>
          <a:prstGeom prst="rect">
            <a:avLst/>
          </a:prstGeom>
        </p:spPr>
      </p:pic>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3994" y="2238375"/>
            <a:ext cx="205026" cy="205026"/>
          </a:xfrm>
          <a:prstGeom prst="rect">
            <a:avLst/>
          </a:prstGeom>
        </p:spPr>
      </p:pic>
      <p:sp>
        <p:nvSpPr>
          <p:cNvPr id="8" name="Text 3"/>
          <p:cNvSpPr/>
          <p:nvPr/>
        </p:nvSpPr>
        <p:spPr>
          <a:xfrm>
            <a:off x="877133" y="2767965"/>
            <a:ext cx="2135862" cy="266938"/>
          </a:xfrm>
          <a:prstGeom prst="rect">
            <a:avLst/>
          </a:prstGeom>
          <a:noFill/>
          <a:ln/>
        </p:spPr>
        <p:txBody>
          <a:bodyPr wrap="none" lIns="0" tIns="0" rIns="0" bIns="0" rtlCol="0" anchor="t"/>
          <a:lstStyle/>
          <a:p>
            <a:pPr algn="l"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Adoption Metrics</a:t>
            </a:r>
            <a:endParaRPr lang="en-US" sz="1650" dirty="0"/>
          </a:p>
        </p:txBody>
      </p:sp>
      <p:sp>
        <p:nvSpPr>
          <p:cNvPr id="9" name="Text 4"/>
          <p:cNvSpPr/>
          <p:nvPr/>
        </p:nvSpPr>
        <p:spPr>
          <a:xfrm>
            <a:off x="877133" y="3137416"/>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Number of tenants onboarded</a:t>
            </a:r>
            <a:endParaRPr lang="en-US" sz="1300" dirty="0"/>
          </a:p>
        </p:txBody>
      </p:sp>
      <p:sp>
        <p:nvSpPr>
          <p:cNvPr id="10" name="Text 5"/>
          <p:cNvSpPr/>
          <p:nvPr/>
        </p:nvSpPr>
        <p:spPr>
          <a:xfrm>
            <a:off x="877133" y="3470553"/>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Number of use-cases created</a:t>
            </a:r>
            <a:endParaRPr lang="en-US" sz="1300" dirty="0"/>
          </a:p>
        </p:txBody>
      </p:sp>
      <p:sp>
        <p:nvSpPr>
          <p:cNvPr id="11" name="Text 6"/>
          <p:cNvSpPr/>
          <p:nvPr/>
        </p:nvSpPr>
        <p:spPr>
          <a:xfrm>
            <a:off x="877133" y="3803690"/>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Agents deployed to production</a:t>
            </a:r>
            <a:endParaRPr lang="en-US" sz="1300" dirty="0"/>
          </a:p>
        </p:txBody>
      </p:sp>
      <p:sp>
        <p:nvSpPr>
          <p:cNvPr id="12" name="Text 7"/>
          <p:cNvSpPr/>
          <p:nvPr/>
        </p:nvSpPr>
        <p:spPr>
          <a:xfrm>
            <a:off x="877133" y="4136827"/>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Active users per tenant</a:t>
            </a:r>
            <a:endParaRPr lang="en-US" sz="1300" dirty="0"/>
          </a:p>
        </p:txBody>
      </p:sp>
      <p:sp>
        <p:nvSpPr>
          <p:cNvPr id="13" name="Shape 8"/>
          <p:cNvSpPr/>
          <p:nvPr/>
        </p:nvSpPr>
        <p:spPr>
          <a:xfrm>
            <a:off x="7400568" y="2340888"/>
            <a:ext cx="6546413" cy="2263021"/>
          </a:xfrm>
          <a:prstGeom prst="roundRect">
            <a:avLst>
              <a:gd name="adj" fmla="val 4849"/>
            </a:avLst>
          </a:prstGeom>
          <a:solidFill>
            <a:srgbClr val="FBFCFE"/>
          </a:solidFill>
          <a:ln/>
        </p:spPr>
      </p:sp>
      <p:pic>
        <p:nvPicPr>
          <p:cNvPr id="14" name="Image 3" descr="preencoded.png">    </p:cNvPr>
          <p:cNvPicPr>
            <a:picLocks noChangeAspect="1"/>
          </p:cNvPicPr>
          <p:nvPr/>
        </p:nvPicPr>
        <p:blipFill>
          <a:blip r:embed="rId5"/>
          <a:stretch>
            <a:fillRect/>
          </a:stretch>
        </p:blipFill>
        <p:spPr>
          <a:xfrm>
            <a:off x="7400568" y="2318028"/>
            <a:ext cx="6546413" cy="91440"/>
          </a:xfrm>
          <a:prstGeom prst="rect">
            <a:avLst/>
          </a:prstGeom>
        </p:spPr>
      </p:pic>
      <p:pic>
        <p:nvPicPr>
          <p:cNvPr id="15" name="Image 4" descr="preencoded.png">    </p:cNvPr>
          <p:cNvPicPr>
            <a:picLocks noChangeAspect="1"/>
          </p:cNvPicPr>
          <p:nvPr/>
        </p:nvPicPr>
        <p:blipFill>
          <a:blip r:embed="rId6"/>
          <a:stretch>
            <a:fillRect/>
          </a:stretch>
        </p:blipFill>
        <p:spPr>
          <a:xfrm>
            <a:off x="10417433" y="2084665"/>
            <a:ext cx="512564" cy="512564"/>
          </a:xfrm>
          <a:prstGeom prst="rect">
            <a:avLst/>
          </a:prstGeom>
        </p:spPr>
      </p:pic>
      <p:pic>
        <p:nvPicPr>
          <p:cNvPr id="16" name="Image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1143" y="2238375"/>
            <a:ext cx="205026" cy="205026"/>
          </a:xfrm>
          <a:prstGeom prst="rect">
            <a:avLst/>
          </a:prstGeom>
        </p:spPr>
      </p:pic>
      <p:sp>
        <p:nvSpPr>
          <p:cNvPr id="17" name="Text 9"/>
          <p:cNvSpPr/>
          <p:nvPr/>
        </p:nvSpPr>
        <p:spPr>
          <a:xfrm>
            <a:off x="7594283" y="2767965"/>
            <a:ext cx="2135862" cy="266938"/>
          </a:xfrm>
          <a:prstGeom prst="rect">
            <a:avLst/>
          </a:prstGeom>
          <a:noFill/>
          <a:ln/>
        </p:spPr>
        <p:txBody>
          <a:bodyPr wrap="none" lIns="0" tIns="0" rIns="0" bIns="0" rtlCol="0" anchor="t"/>
          <a:lstStyle/>
          <a:p>
            <a:pPr algn="l"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Performance Metrics</a:t>
            </a:r>
            <a:endParaRPr lang="en-US" sz="1650" dirty="0"/>
          </a:p>
        </p:txBody>
      </p:sp>
      <p:sp>
        <p:nvSpPr>
          <p:cNvPr id="18" name="Text 10"/>
          <p:cNvSpPr/>
          <p:nvPr/>
        </p:nvSpPr>
        <p:spPr>
          <a:xfrm>
            <a:off x="7594283" y="3137416"/>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Agent run success rate</a:t>
            </a:r>
            <a:endParaRPr lang="en-US" sz="1300" dirty="0"/>
          </a:p>
        </p:txBody>
      </p:sp>
      <p:sp>
        <p:nvSpPr>
          <p:cNvPr id="19" name="Text 11"/>
          <p:cNvSpPr/>
          <p:nvPr/>
        </p:nvSpPr>
        <p:spPr>
          <a:xfrm>
            <a:off x="7594283" y="3470553"/>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Average decision latency</a:t>
            </a:r>
            <a:endParaRPr lang="en-US" sz="1300" dirty="0"/>
          </a:p>
        </p:txBody>
      </p:sp>
      <p:sp>
        <p:nvSpPr>
          <p:cNvPr id="20" name="Text 12"/>
          <p:cNvSpPr/>
          <p:nvPr/>
        </p:nvSpPr>
        <p:spPr>
          <a:xfrm>
            <a:off x="7594283" y="3803690"/>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Synthetic data test coverage</a:t>
            </a:r>
            <a:endParaRPr lang="en-US" sz="1300" dirty="0"/>
          </a:p>
        </p:txBody>
      </p:sp>
      <p:sp>
        <p:nvSpPr>
          <p:cNvPr id="21" name="Text 13"/>
          <p:cNvSpPr/>
          <p:nvPr/>
        </p:nvSpPr>
        <p:spPr>
          <a:xfrm>
            <a:off x="7594283" y="4136827"/>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System uptime and reliability</a:t>
            </a:r>
            <a:endParaRPr lang="en-US" sz="1300" dirty="0"/>
          </a:p>
        </p:txBody>
      </p:sp>
      <p:sp>
        <p:nvSpPr>
          <p:cNvPr id="22" name="Shape 14"/>
          <p:cNvSpPr/>
          <p:nvPr/>
        </p:nvSpPr>
        <p:spPr>
          <a:xfrm>
            <a:off x="683419" y="5030986"/>
            <a:ext cx="6546294" cy="2263021"/>
          </a:xfrm>
          <a:prstGeom prst="roundRect">
            <a:avLst>
              <a:gd name="adj" fmla="val 4849"/>
            </a:avLst>
          </a:prstGeom>
          <a:solidFill>
            <a:srgbClr val="FBFCFE"/>
          </a:solidFill>
          <a:ln/>
        </p:spPr>
      </p:sp>
      <p:pic>
        <p:nvPicPr>
          <p:cNvPr id="23" name="Image 6" descr="preencoded.png">    </p:cNvPr>
          <p:cNvPicPr>
            <a:picLocks noChangeAspect="1"/>
          </p:cNvPicPr>
          <p:nvPr/>
        </p:nvPicPr>
        <p:blipFill>
          <a:blip r:embed="rId9"/>
          <a:stretch>
            <a:fillRect/>
          </a:stretch>
        </p:blipFill>
        <p:spPr>
          <a:xfrm>
            <a:off x="683419" y="5008126"/>
            <a:ext cx="6546294" cy="91440"/>
          </a:xfrm>
          <a:prstGeom prst="rect">
            <a:avLst/>
          </a:prstGeom>
        </p:spPr>
      </p:pic>
      <p:pic>
        <p:nvPicPr>
          <p:cNvPr id="24" name="Image 7" descr="preencoded.png">    </p:cNvPr>
          <p:cNvPicPr>
            <a:picLocks noChangeAspect="1"/>
          </p:cNvPicPr>
          <p:nvPr/>
        </p:nvPicPr>
        <p:blipFill>
          <a:blip r:embed="rId10"/>
          <a:stretch>
            <a:fillRect/>
          </a:stretch>
        </p:blipFill>
        <p:spPr>
          <a:xfrm>
            <a:off x="3700284" y="4774763"/>
            <a:ext cx="512564" cy="512564"/>
          </a:xfrm>
          <a:prstGeom prst="rect">
            <a:avLst/>
          </a:prstGeom>
        </p:spPr>
      </p:pic>
      <p:pic>
        <p:nvPicPr>
          <p:cNvPr id="25" name="Image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53994" y="4928473"/>
            <a:ext cx="205026" cy="205026"/>
          </a:xfrm>
          <a:prstGeom prst="rect">
            <a:avLst/>
          </a:prstGeom>
        </p:spPr>
      </p:pic>
      <p:sp>
        <p:nvSpPr>
          <p:cNvPr id="26" name="Text 15"/>
          <p:cNvSpPr/>
          <p:nvPr/>
        </p:nvSpPr>
        <p:spPr>
          <a:xfrm>
            <a:off x="877133" y="5458063"/>
            <a:ext cx="2135862" cy="266938"/>
          </a:xfrm>
          <a:prstGeom prst="rect">
            <a:avLst/>
          </a:prstGeom>
          <a:noFill/>
          <a:ln/>
        </p:spPr>
        <p:txBody>
          <a:bodyPr wrap="none" lIns="0" tIns="0" rIns="0" bIns="0" rtlCol="0" anchor="t"/>
          <a:lstStyle/>
          <a:p>
            <a:pPr algn="l"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Business Metrics</a:t>
            </a:r>
            <a:endParaRPr lang="en-US" sz="1650" dirty="0"/>
          </a:p>
        </p:txBody>
      </p:sp>
      <p:sp>
        <p:nvSpPr>
          <p:cNvPr id="27" name="Text 16"/>
          <p:cNvSpPr/>
          <p:nvPr/>
        </p:nvSpPr>
        <p:spPr>
          <a:xfrm>
            <a:off x="877133" y="5827514"/>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Cycle time reduction (target: 70-90%)</a:t>
            </a:r>
            <a:endParaRPr lang="en-US" sz="1300" dirty="0"/>
          </a:p>
        </p:txBody>
      </p:sp>
      <p:sp>
        <p:nvSpPr>
          <p:cNvPr id="28" name="Text 17"/>
          <p:cNvSpPr/>
          <p:nvPr/>
        </p:nvSpPr>
        <p:spPr>
          <a:xfrm>
            <a:off x="877133" y="6160651"/>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Manual effort reduction percentage</a:t>
            </a:r>
            <a:endParaRPr lang="en-US" sz="1300" dirty="0"/>
          </a:p>
        </p:txBody>
      </p:sp>
      <p:sp>
        <p:nvSpPr>
          <p:cNvPr id="29" name="Text 18"/>
          <p:cNvSpPr/>
          <p:nvPr/>
        </p:nvSpPr>
        <p:spPr>
          <a:xfrm>
            <a:off x="877133" y="6493788"/>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Cost savings per automated decision</a:t>
            </a:r>
            <a:endParaRPr lang="en-US" sz="1300" dirty="0"/>
          </a:p>
        </p:txBody>
      </p:sp>
      <p:sp>
        <p:nvSpPr>
          <p:cNvPr id="30" name="Text 19"/>
          <p:cNvSpPr/>
          <p:nvPr/>
        </p:nvSpPr>
        <p:spPr>
          <a:xfrm>
            <a:off x="877133" y="6826925"/>
            <a:ext cx="6158865"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Compliance audit pass rate</a:t>
            </a:r>
            <a:endParaRPr lang="en-US" sz="1300" dirty="0"/>
          </a:p>
        </p:txBody>
      </p:sp>
      <p:sp>
        <p:nvSpPr>
          <p:cNvPr id="31" name="Shape 20"/>
          <p:cNvSpPr/>
          <p:nvPr/>
        </p:nvSpPr>
        <p:spPr>
          <a:xfrm>
            <a:off x="7400568" y="5030986"/>
            <a:ext cx="6546413" cy="2263021"/>
          </a:xfrm>
          <a:prstGeom prst="roundRect">
            <a:avLst>
              <a:gd name="adj" fmla="val 4849"/>
            </a:avLst>
          </a:prstGeom>
          <a:solidFill>
            <a:srgbClr val="FBFCFE"/>
          </a:solidFill>
          <a:ln/>
        </p:spPr>
      </p:sp>
      <p:pic>
        <p:nvPicPr>
          <p:cNvPr id="32" name="Image 9" descr="preencoded.png">    </p:cNvPr>
          <p:cNvPicPr>
            <a:picLocks noChangeAspect="1"/>
          </p:cNvPicPr>
          <p:nvPr/>
        </p:nvPicPr>
        <p:blipFill>
          <a:blip r:embed="rId13"/>
          <a:stretch>
            <a:fillRect/>
          </a:stretch>
        </p:blipFill>
        <p:spPr>
          <a:xfrm>
            <a:off x="7400568" y="5008126"/>
            <a:ext cx="6546413" cy="91440"/>
          </a:xfrm>
          <a:prstGeom prst="rect">
            <a:avLst/>
          </a:prstGeom>
        </p:spPr>
      </p:pic>
      <p:pic>
        <p:nvPicPr>
          <p:cNvPr id="33" name="Image 10" descr="preencoded.png">    </p:cNvPr>
          <p:cNvPicPr>
            <a:picLocks noChangeAspect="1"/>
          </p:cNvPicPr>
          <p:nvPr/>
        </p:nvPicPr>
        <p:blipFill>
          <a:blip r:embed="rId14"/>
          <a:stretch>
            <a:fillRect/>
          </a:stretch>
        </p:blipFill>
        <p:spPr>
          <a:xfrm>
            <a:off x="10417433" y="4774763"/>
            <a:ext cx="512564" cy="512564"/>
          </a:xfrm>
          <a:prstGeom prst="rect">
            <a:avLst/>
          </a:prstGeom>
        </p:spPr>
      </p:pic>
      <p:pic>
        <p:nvPicPr>
          <p:cNvPr id="34" name="Image 11"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71143" y="4928473"/>
            <a:ext cx="205026" cy="205026"/>
          </a:xfrm>
          <a:prstGeom prst="rect">
            <a:avLst/>
          </a:prstGeom>
        </p:spPr>
      </p:pic>
      <p:sp>
        <p:nvSpPr>
          <p:cNvPr id="35" name="Text 21"/>
          <p:cNvSpPr/>
          <p:nvPr/>
        </p:nvSpPr>
        <p:spPr>
          <a:xfrm>
            <a:off x="7594283" y="5458063"/>
            <a:ext cx="2135862" cy="266938"/>
          </a:xfrm>
          <a:prstGeom prst="rect">
            <a:avLst/>
          </a:prstGeom>
          <a:noFill/>
          <a:ln/>
        </p:spPr>
        <p:txBody>
          <a:bodyPr wrap="none" lIns="0" tIns="0" rIns="0" bIns="0" rtlCol="0" anchor="t"/>
          <a:lstStyle/>
          <a:p>
            <a:pPr algn="l"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Operational Metrics</a:t>
            </a:r>
            <a:endParaRPr lang="en-US" sz="1650" dirty="0"/>
          </a:p>
        </p:txBody>
      </p:sp>
      <p:sp>
        <p:nvSpPr>
          <p:cNvPr id="36" name="Text 22"/>
          <p:cNvSpPr/>
          <p:nvPr/>
        </p:nvSpPr>
        <p:spPr>
          <a:xfrm>
            <a:off x="7594283" y="5827514"/>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Tenant resource utilization</a:t>
            </a:r>
            <a:endParaRPr lang="en-US" sz="1300" dirty="0"/>
          </a:p>
        </p:txBody>
      </p:sp>
      <p:sp>
        <p:nvSpPr>
          <p:cNvPr id="37" name="Text 23"/>
          <p:cNvSpPr/>
          <p:nvPr/>
        </p:nvSpPr>
        <p:spPr>
          <a:xfrm>
            <a:off x="7594283" y="6160651"/>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Platform cost per tenant</a:t>
            </a:r>
            <a:endParaRPr lang="en-US" sz="1300" dirty="0"/>
          </a:p>
        </p:txBody>
      </p:sp>
      <p:sp>
        <p:nvSpPr>
          <p:cNvPr id="38" name="Text 24"/>
          <p:cNvSpPr/>
          <p:nvPr/>
        </p:nvSpPr>
        <p:spPr>
          <a:xfrm>
            <a:off x="7594283" y="6493788"/>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Support ticket volume and resolution</a:t>
            </a:r>
            <a:endParaRPr lang="en-US" sz="1300" dirty="0"/>
          </a:p>
        </p:txBody>
      </p:sp>
      <p:sp>
        <p:nvSpPr>
          <p:cNvPr id="39" name="Text 25"/>
          <p:cNvSpPr/>
          <p:nvPr/>
        </p:nvSpPr>
        <p:spPr>
          <a:xfrm>
            <a:off x="7594283" y="6826925"/>
            <a:ext cx="6158984" cy="273368"/>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Feature adoption rates</a:t>
            </a:r>
            <a:endParaRPr lang="en-US" sz="1300" dirty="0"/>
          </a:p>
        </p:txBody>
      </p:sp>
      <p:sp>
        <p:nvSpPr>
          <p:cNvPr id="40" name="Text 26"/>
          <p:cNvSpPr/>
          <p:nvPr/>
        </p:nvSpPr>
        <p:spPr>
          <a:xfrm>
            <a:off x="683419" y="7486174"/>
            <a:ext cx="13263562" cy="273368"/>
          </a:xfrm>
          <a:prstGeom prst="rect">
            <a:avLst/>
          </a:prstGeom>
          <a:noFill/>
          <a:ln/>
        </p:spPr>
        <p:txBody>
          <a:bodyPr wrap="none" lIns="0" tIns="0" rIns="0" bIns="0" rtlCol="0" anchor="t"/>
          <a:lstStyle/>
          <a:p>
            <a:pPr algn="l" indent="0" marL="0">
              <a:lnSpc>
                <a:spcPts val="2150"/>
              </a:lnSpc>
              <a:buNone/>
            </a:pPr>
            <a:r>
              <a:rPr lang="en-US" sz="1300" dirty="0">
                <a:solidFill>
                  <a:srgbClr val="15213F"/>
                </a:solidFill>
                <a:latin typeface="Roboto" pitchFamily="34" charset="0"/>
                <a:ea typeface="Roboto" pitchFamily="34" charset="-122"/>
                <a:cs typeface="Roboto" pitchFamily="34" charset="-120"/>
              </a:rPr>
              <a:t>Quarterly business reviews will track these KPIs against targets, enabling data-driven optimization of platform capabilities and resource allocation.</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3420" y="843439"/>
            <a:ext cx="4992410" cy="541734"/>
          </a:xfrm>
          <a:prstGeom prst="rect">
            <a:avLst/>
          </a:prstGeom>
          <a:noFill/>
          <a:ln/>
        </p:spPr>
        <p:txBody>
          <a:bodyPr wrap="none" lIns="0" tIns="0" rIns="0" bIns="0" rtlCol="0" anchor="t"/>
          <a:lstStyle/>
          <a:p>
            <a:pPr algn="l" indent="0" marL="0">
              <a:lnSpc>
                <a:spcPts val="4250"/>
              </a:lnSpc>
              <a:buNone/>
            </a:pPr>
            <a:r>
              <a:rPr lang="en-US" sz="3400" dirty="0">
                <a:solidFill>
                  <a:srgbClr val="3257B8"/>
                </a:solidFill>
                <a:latin typeface="Roboto Slab" pitchFamily="34" charset="0"/>
                <a:ea typeface="Roboto Slab" pitchFamily="34" charset="-122"/>
                <a:cs typeface="Roboto Slab" pitchFamily="34" charset="-120"/>
              </a:rPr>
              <a:t>Risk Mitigation Strategy</a:t>
            </a:r>
            <a:endParaRPr lang="en-US" sz="3400" dirty="0"/>
          </a:p>
        </p:txBody>
      </p:sp>
      <p:sp>
        <p:nvSpPr>
          <p:cNvPr id="3" name="Shape 1"/>
          <p:cNvSpPr/>
          <p:nvPr/>
        </p:nvSpPr>
        <p:spPr>
          <a:xfrm>
            <a:off x="693420" y="1731883"/>
            <a:ext cx="13243560" cy="5181957"/>
          </a:xfrm>
          <a:prstGeom prst="roundRect">
            <a:avLst>
              <a:gd name="adj" fmla="val 502"/>
            </a:avLst>
          </a:prstGeom>
          <a:noFill/>
          <a:ln w="7620">
            <a:solidFill>
              <a:srgbClr val="000000">
                <a:alpha val="8000"/>
              </a:srgbClr>
            </a:solidFill>
            <a:prstDash val="solid"/>
          </a:ln>
        </p:spPr>
      </p:sp>
      <p:sp>
        <p:nvSpPr>
          <p:cNvPr id="4" name="Shape 2"/>
          <p:cNvSpPr/>
          <p:nvPr/>
        </p:nvSpPr>
        <p:spPr>
          <a:xfrm>
            <a:off x="701040" y="1739503"/>
            <a:ext cx="13228320" cy="500420"/>
          </a:xfrm>
          <a:prstGeom prst="rect">
            <a:avLst/>
          </a:prstGeom>
          <a:solidFill>
            <a:srgbClr val="FFFFFF">
              <a:alpha val="4000"/>
            </a:srgbClr>
          </a:solidFill>
          <a:ln/>
        </p:spPr>
      </p:sp>
      <p:sp>
        <p:nvSpPr>
          <p:cNvPr id="5" name="Text 3"/>
          <p:cNvSpPr/>
          <p:nvPr/>
        </p:nvSpPr>
        <p:spPr>
          <a:xfrm>
            <a:off x="874395" y="1851065"/>
            <a:ext cx="2956560" cy="277297"/>
          </a:xfrm>
          <a:prstGeom prst="rect">
            <a:avLst/>
          </a:prstGeom>
          <a:noFill/>
          <a:ln/>
        </p:spPr>
        <p:txBody>
          <a:bodyPr wrap="none" lIns="0" tIns="0" rIns="0" bIns="0" rtlCol="0" anchor="t"/>
          <a:lstStyle/>
          <a:p>
            <a:pPr algn="l" indent="0" marL="0">
              <a:lnSpc>
                <a:spcPts val="2150"/>
              </a:lnSpc>
              <a:buNone/>
            </a:pPr>
            <a:r>
              <a:rPr lang="en-US" sz="1350" b="1" dirty="0">
                <a:solidFill>
                  <a:srgbClr val="15213F"/>
                </a:solidFill>
                <a:latin typeface="Roboto" pitchFamily="34" charset="0"/>
                <a:ea typeface="Roboto" pitchFamily="34" charset="-122"/>
                <a:cs typeface="Roboto" pitchFamily="34" charset="-120"/>
              </a:rPr>
              <a:t>Risk</a:t>
            </a:r>
            <a:endParaRPr lang="en-US" sz="1350" dirty="0"/>
          </a:p>
        </p:txBody>
      </p:sp>
      <p:sp>
        <p:nvSpPr>
          <p:cNvPr id="6" name="Text 4"/>
          <p:cNvSpPr/>
          <p:nvPr/>
        </p:nvSpPr>
        <p:spPr>
          <a:xfrm>
            <a:off x="4185285" y="1851065"/>
            <a:ext cx="2952750" cy="277297"/>
          </a:xfrm>
          <a:prstGeom prst="rect">
            <a:avLst/>
          </a:prstGeom>
          <a:noFill/>
          <a:ln/>
        </p:spPr>
        <p:txBody>
          <a:bodyPr wrap="none" lIns="0" tIns="0" rIns="0" bIns="0" rtlCol="0" anchor="t"/>
          <a:lstStyle/>
          <a:p>
            <a:pPr algn="l" indent="0" marL="0">
              <a:lnSpc>
                <a:spcPts val="2150"/>
              </a:lnSpc>
              <a:buNone/>
            </a:pPr>
            <a:r>
              <a:rPr lang="en-US" sz="1350" b="1" dirty="0">
                <a:solidFill>
                  <a:srgbClr val="15213F"/>
                </a:solidFill>
                <a:latin typeface="Roboto" pitchFamily="34" charset="0"/>
                <a:ea typeface="Roboto" pitchFamily="34" charset="-122"/>
                <a:cs typeface="Roboto" pitchFamily="34" charset="-120"/>
              </a:rPr>
              <a:t>Impact</a:t>
            </a:r>
            <a:endParaRPr lang="en-US" sz="1350" dirty="0"/>
          </a:p>
        </p:txBody>
      </p:sp>
      <p:sp>
        <p:nvSpPr>
          <p:cNvPr id="7" name="Text 5"/>
          <p:cNvSpPr/>
          <p:nvPr/>
        </p:nvSpPr>
        <p:spPr>
          <a:xfrm>
            <a:off x="7492365" y="1851065"/>
            <a:ext cx="6263640" cy="277297"/>
          </a:xfrm>
          <a:prstGeom prst="rect">
            <a:avLst/>
          </a:prstGeom>
          <a:noFill/>
          <a:ln/>
        </p:spPr>
        <p:txBody>
          <a:bodyPr wrap="none" lIns="0" tIns="0" rIns="0" bIns="0" rtlCol="0" anchor="t"/>
          <a:lstStyle/>
          <a:p>
            <a:pPr algn="l" indent="0" marL="0">
              <a:lnSpc>
                <a:spcPts val="2150"/>
              </a:lnSpc>
              <a:buNone/>
            </a:pPr>
            <a:r>
              <a:rPr lang="en-US" sz="1350" b="1" dirty="0">
                <a:solidFill>
                  <a:srgbClr val="15213F"/>
                </a:solidFill>
                <a:latin typeface="Roboto" pitchFamily="34" charset="0"/>
                <a:ea typeface="Roboto" pitchFamily="34" charset="-122"/>
                <a:cs typeface="Roboto" pitchFamily="34" charset="-120"/>
              </a:rPr>
              <a:t>Mitigation Strategy</a:t>
            </a:r>
            <a:endParaRPr lang="en-US" sz="1350" dirty="0"/>
          </a:p>
        </p:txBody>
      </p:sp>
      <p:sp>
        <p:nvSpPr>
          <p:cNvPr id="8" name="Shape 6"/>
          <p:cNvSpPr/>
          <p:nvPr/>
        </p:nvSpPr>
        <p:spPr>
          <a:xfrm>
            <a:off x="701040" y="2239923"/>
            <a:ext cx="13228320" cy="777716"/>
          </a:xfrm>
          <a:prstGeom prst="rect">
            <a:avLst/>
          </a:prstGeom>
          <a:solidFill>
            <a:srgbClr val="000000">
              <a:alpha val="4000"/>
            </a:srgbClr>
          </a:solidFill>
          <a:ln/>
        </p:spPr>
      </p:sp>
      <p:sp>
        <p:nvSpPr>
          <p:cNvPr id="9" name="Text 7"/>
          <p:cNvSpPr/>
          <p:nvPr/>
        </p:nvSpPr>
        <p:spPr>
          <a:xfrm>
            <a:off x="874395" y="2351484"/>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Scope Creep</a:t>
            </a:r>
            <a:endParaRPr lang="en-US" sz="1350" dirty="0"/>
          </a:p>
        </p:txBody>
      </p:sp>
      <p:sp>
        <p:nvSpPr>
          <p:cNvPr id="10" name="Text 8"/>
          <p:cNvSpPr/>
          <p:nvPr/>
        </p:nvSpPr>
        <p:spPr>
          <a:xfrm>
            <a:off x="4185285" y="2351484"/>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Timeline delays and budget overruns</a:t>
            </a:r>
            <a:endParaRPr lang="en-US" sz="1350" dirty="0"/>
          </a:p>
        </p:txBody>
      </p:sp>
      <p:sp>
        <p:nvSpPr>
          <p:cNvPr id="11" name="Text 9"/>
          <p:cNvSpPr/>
          <p:nvPr/>
        </p:nvSpPr>
        <p:spPr>
          <a:xfrm>
            <a:off x="7492365" y="2351484"/>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Strict feature prioritization with MVP focus. Implement phased releases with clear acceptance criteria. Change control board reviews all scope modifications.</a:t>
            </a:r>
            <a:endParaRPr lang="en-US" sz="1350" dirty="0"/>
          </a:p>
        </p:txBody>
      </p:sp>
      <p:sp>
        <p:nvSpPr>
          <p:cNvPr id="12" name="Shape 10"/>
          <p:cNvSpPr/>
          <p:nvPr/>
        </p:nvSpPr>
        <p:spPr>
          <a:xfrm>
            <a:off x="701040" y="3017639"/>
            <a:ext cx="13228320" cy="777716"/>
          </a:xfrm>
          <a:prstGeom prst="rect">
            <a:avLst/>
          </a:prstGeom>
          <a:solidFill>
            <a:srgbClr val="FFFFFF">
              <a:alpha val="4000"/>
            </a:srgbClr>
          </a:solidFill>
          <a:ln/>
        </p:spPr>
      </p:sp>
      <p:sp>
        <p:nvSpPr>
          <p:cNvPr id="13" name="Text 11"/>
          <p:cNvSpPr/>
          <p:nvPr/>
        </p:nvSpPr>
        <p:spPr>
          <a:xfrm>
            <a:off x="874395" y="3129201"/>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Integration Complexity</a:t>
            </a:r>
            <a:endParaRPr lang="en-US" sz="1350" dirty="0"/>
          </a:p>
        </p:txBody>
      </p:sp>
      <p:sp>
        <p:nvSpPr>
          <p:cNvPr id="14" name="Text 12"/>
          <p:cNvSpPr/>
          <p:nvPr/>
        </p:nvSpPr>
        <p:spPr>
          <a:xfrm>
            <a:off x="4185285" y="3129201"/>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Extended timelines and technical debt</a:t>
            </a:r>
            <a:endParaRPr lang="en-US" sz="1350" dirty="0"/>
          </a:p>
        </p:txBody>
      </p:sp>
      <p:sp>
        <p:nvSpPr>
          <p:cNvPr id="15" name="Text 13"/>
          <p:cNvSpPr/>
          <p:nvPr/>
        </p:nvSpPr>
        <p:spPr>
          <a:xfrm>
            <a:off x="7492365" y="3129201"/>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Early architecture design with proof-of-concept validation for all major integrations. Dedicated integration sprint in Phase 7.</a:t>
            </a:r>
            <a:endParaRPr lang="en-US" sz="1350" dirty="0"/>
          </a:p>
        </p:txBody>
      </p:sp>
      <p:sp>
        <p:nvSpPr>
          <p:cNvPr id="16" name="Shape 14"/>
          <p:cNvSpPr/>
          <p:nvPr/>
        </p:nvSpPr>
        <p:spPr>
          <a:xfrm>
            <a:off x="701040" y="3795355"/>
            <a:ext cx="13228320" cy="777716"/>
          </a:xfrm>
          <a:prstGeom prst="rect">
            <a:avLst/>
          </a:prstGeom>
          <a:solidFill>
            <a:srgbClr val="000000">
              <a:alpha val="4000"/>
            </a:srgbClr>
          </a:solidFill>
          <a:ln/>
        </p:spPr>
      </p:sp>
      <p:sp>
        <p:nvSpPr>
          <p:cNvPr id="17" name="Text 15"/>
          <p:cNvSpPr/>
          <p:nvPr/>
        </p:nvSpPr>
        <p:spPr>
          <a:xfrm>
            <a:off x="874395" y="3906917"/>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Tenant Adoption</a:t>
            </a:r>
            <a:endParaRPr lang="en-US" sz="1350" dirty="0"/>
          </a:p>
        </p:txBody>
      </p:sp>
      <p:sp>
        <p:nvSpPr>
          <p:cNvPr id="18" name="Text 16"/>
          <p:cNvSpPr/>
          <p:nvPr/>
        </p:nvSpPr>
        <p:spPr>
          <a:xfrm>
            <a:off x="4185285" y="3906917"/>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Limited value realization</a:t>
            </a:r>
            <a:endParaRPr lang="en-US" sz="1350" dirty="0"/>
          </a:p>
        </p:txBody>
      </p:sp>
      <p:sp>
        <p:nvSpPr>
          <p:cNvPr id="19" name="Text 17"/>
          <p:cNvSpPr/>
          <p:nvPr/>
        </p:nvSpPr>
        <p:spPr>
          <a:xfrm>
            <a:off x="7492365" y="3906917"/>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Comprehensive pilot program with early adopter tenants. Robust change management, training materials, and dedicated success management.</a:t>
            </a:r>
            <a:endParaRPr lang="en-US" sz="1350" dirty="0"/>
          </a:p>
        </p:txBody>
      </p:sp>
      <p:sp>
        <p:nvSpPr>
          <p:cNvPr id="20" name="Shape 18"/>
          <p:cNvSpPr/>
          <p:nvPr/>
        </p:nvSpPr>
        <p:spPr>
          <a:xfrm>
            <a:off x="701040" y="4573072"/>
            <a:ext cx="13228320" cy="777716"/>
          </a:xfrm>
          <a:prstGeom prst="rect">
            <a:avLst/>
          </a:prstGeom>
          <a:solidFill>
            <a:srgbClr val="FFFFFF">
              <a:alpha val="4000"/>
            </a:srgbClr>
          </a:solidFill>
          <a:ln/>
        </p:spPr>
      </p:sp>
      <p:sp>
        <p:nvSpPr>
          <p:cNvPr id="21" name="Text 19"/>
          <p:cNvSpPr/>
          <p:nvPr/>
        </p:nvSpPr>
        <p:spPr>
          <a:xfrm>
            <a:off x="874395" y="4684633"/>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Data Isolation Issues</a:t>
            </a:r>
            <a:endParaRPr lang="en-US" sz="1350" dirty="0"/>
          </a:p>
        </p:txBody>
      </p:sp>
      <p:sp>
        <p:nvSpPr>
          <p:cNvPr id="22" name="Text 20"/>
          <p:cNvSpPr/>
          <p:nvPr/>
        </p:nvSpPr>
        <p:spPr>
          <a:xfrm>
            <a:off x="4185285" y="4684633"/>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Security and compliance failures</a:t>
            </a:r>
            <a:endParaRPr lang="en-US" sz="1350" dirty="0"/>
          </a:p>
        </p:txBody>
      </p:sp>
      <p:sp>
        <p:nvSpPr>
          <p:cNvPr id="23" name="Text 21"/>
          <p:cNvSpPr/>
          <p:nvPr/>
        </p:nvSpPr>
        <p:spPr>
          <a:xfrm>
            <a:off x="7492365" y="4684633"/>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Security-by-design architecture. Third-party penetration testing. Regular compliance audits and automated security scanning.</a:t>
            </a:r>
            <a:endParaRPr lang="en-US" sz="1350" dirty="0"/>
          </a:p>
        </p:txBody>
      </p:sp>
      <p:sp>
        <p:nvSpPr>
          <p:cNvPr id="24" name="Shape 22"/>
          <p:cNvSpPr/>
          <p:nvPr/>
        </p:nvSpPr>
        <p:spPr>
          <a:xfrm>
            <a:off x="701040" y="5350788"/>
            <a:ext cx="13228320" cy="777716"/>
          </a:xfrm>
          <a:prstGeom prst="rect">
            <a:avLst/>
          </a:prstGeom>
          <a:solidFill>
            <a:srgbClr val="000000">
              <a:alpha val="4000"/>
            </a:srgbClr>
          </a:solidFill>
          <a:ln/>
        </p:spPr>
      </p:sp>
      <p:sp>
        <p:nvSpPr>
          <p:cNvPr id="25" name="Text 23"/>
          <p:cNvSpPr/>
          <p:nvPr/>
        </p:nvSpPr>
        <p:spPr>
          <a:xfrm>
            <a:off x="874395" y="5462349"/>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LLM Model Performance</a:t>
            </a:r>
            <a:endParaRPr lang="en-US" sz="1350" dirty="0"/>
          </a:p>
        </p:txBody>
      </p:sp>
      <p:sp>
        <p:nvSpPr>
          <p:cNvPr id="26" name="Text 24"/>
          <p:cNvSpPr/>
          <p:nvPr/>
        </p:nvSpPr>
        <p:spPr>
          <a:xfrm>
            <a:off x="4185285" y="5462349"/>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Decision quality concerns</a:t>
            </a:r>
            <a:endParaRPr lang="en-US" sz="1350" dirty="0"/>
          </a:p>
        </p:txBody>
      </p:sp>
      <p:sp>
        <p:nvSpPr>
          <p:cNvPr id="27" name="Text 25"/>
          <p:cNvSpPr/>
          <p:nvPr/>
        </p:nvSpPr>
        <p:spPr>
          <a:xfrm>
            <a:off x="7492365" y="5462349"/>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Continuous model evaluation framework. Human-in-loop feedback system. Model fine-tuning based on production data. Multiple LLM provider options.</a:t>
            </a:r>
            <a:endParaRPr lang="en-US" sz="1350" dirty="0"/>
          </a:p>
        </p:txBody>
      </p:sp>
      <p:sp>
        <p:nvSpPr>
          <p:cNvPr id="28" name="Shape 26"/>
          <p:cNvSpPr/>
          <p:nvPr/>
        </p:nvSpPr>
        <p:spPr>
          <a:xfrm>
            <a:off x="701040" y="6128504"/>
            <a:ext cx="13228320" cy="777716"/>
          </a:xfrm>
          <a:prstGeom prst="rect">
            <a:avLst/>
          </a:prstGeom>
          <a:solidFill>
            <a:srgbClr val="FFFFFF">
              <a:alpha val="4000"/>
            </a:srgbClr>
          </a:solidFill>
          <a:ln/>
        </p:spPr>
      </p:sp>
      <p:sp>
        <p:nvSpPr>
          <p:cNvPr id="29" name="Text 27"/>
          <p:cNvSpPr/>
          <p:nvPr/>
        </p:nvSpPr>
        <p:spPr>
          <a:xfrm>
            <a:off x="874395" y="6240066"/>
            <a:ext cx="2956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Resource Availability</a:t>
            </a:r>
            <a:endParaRPr lang="en-US" sz="1350" dirty="0"/>
          </a:p>
        </p:txBody>
      </p:sp>
      <p:sp>
        <p:nvSpPr>
          <p:cNvPr id="30" name="Text 28"/>
          <p:cNvSpPr/>
          <p:nvPr/>
        </p:nvSpPr>
        <p:spPr>
          <a:xfrm>
            <a:off x="4185285" y="6240066"/>
            <a:ext cx="295275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Delays and quality issues</a:t>
            </a:r>
            <a:endParaRPr lang="en-US" sz="1350" dirty="0"/>
          </a:p>
        </p:txBody>
      </p:sp>
      <p:sp>
        <p:nvSpPr>
          <p:cNvPr id="31" name="Text 29"/>
          <p:cNvSpPr/>
          <p:nvPr/>
        </p:nvSpPr>
        <p:spPr>
          <a:xfrm>
            <a:off x="7492365" y="6240066"/>
            <a:ext cx="6263640" cy="554593"/>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Cross-training team members. Maintain bench of qualified contractors. Clear RACI matrix and backup assignments for critical roles.</a:t>
            </a:r>
            <a:endParaRPr lang="en-US" sz="1350" dirty="0"/>
          </a:p>
        </p:txBody>
      </p:sp>
      <p:sp>
        <p:nvSpPr>
          <p:cNvPr id="32" name="Text 30"/>
          <p:cNvSpPr/>
          <p:nvPr/>
        </p:nvSpPr>
        <p:spPr>
          <a:xfrm>
            <a:off x="693420" y="7108865"/>
            <a:ext cx="13243560" cy="277297"/>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These proactive mitigation strategies minimize project risk while maintaining the flexibility to adapt to emerging challenges throughout the implementation lifecycle.</a:t>
            </a: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220629"/>
            <a:ext cx="8733949"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Competitive Advantage: Why SPARQ?</a:t>
            </a:r>
            <a:endParaRPr lang="en-US" sz="3900" dirty="0"/>
          </a:p>
        </p:txBody>
      </p:sp>
      <p:sp>
        <p:nvSpPr>
          <p:cNvPr id="3" name="Shape 1"/>
          <p:cNvSpPr/>
          <p:nvPr/>
        </p:nvSpPr>
        <p:spPr>
          <a:xfrm>
            <a:off x="793790" y="2237542"/>
            <a:ext cx="4215289" cy="2406253"/>
          </a:xfrm>
          <a:prstGeom prst="roundRect">
            <a:avLst>
              <a:gd name="adj" fmla="val 1237"/>
            </a:avLst>
          </a:prstGeom>
          <a:solidFill>
            <a:srgbClr val="E9ECF2"/>
          </a:solidFill>
          <a:ln/>
        </p:spPr>
      </p:sp>
      <p:sp>
        <p:nvSpPr>
          <p:cNvPr id="4" name="Text 2"/>
          <p:cNvSpPr/>
          <p:nvPr/>
        </p:nvSpPr>
        <p:spPr>
          <a:xfrm>
            <a:off x="992148" y="2435900"/>
            <a:ext cx="3818573" cy="620316"/>
          </a:xfrm>
          <a:prstGeom prst="rect">
            <a:avLst/>
          </a:prstGeom>
          <a:noFill/>
          <a:ln/>
        </p:spPr>
        <p:txBody>
          <a:bodyPr wrap="squar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Purpose-Built for Business Assurance</a:t>
            </a:r>
            <a:endParaRPr lang="en-US" sz="1950" dirty="0"/>
          </a:p>
        </p:txBody>
      </p:sp>
      <p:sp>
        <p:nvSpPr>
          <p:cNvPr id="5" name="Text 3"/>
          <p:cNvSpPr/>
          <p:nvPr/>
        </p:nvSpPr>
        <p:spPr>
          <a:xfrm>
            <a:off x="992148" y="3175278"/>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Not a generic workflow tool—SPARQ is specifically optimized for complex compliance and assurance workflows in regulated financial services.</a:t>
            </a:r>
            <a:endParaRPr lang="en-US" sz="1550" dirty="0"/>
          </a:p>
        </p:txBody>
      </p:sp>
      <p:sp>
        <p:nvSpPr>
          <p:cNvPr id="6" name="Shape 4"/>
          <p:cNvSpPr/>
          <p:nvPr/>
        </p:nvSpPr>
        <p:spPr>
          <a:xfrm>
            <a:off x="5207437" y="2237542"/>
            <a:ext cx="4215408" cy="2406253"/>
          </a:xfrm>
          <a:prstGeom prst="roundRect">
            <a:avLst>
              <a:gd name="adj" fmla="val 1237"/>
            </a:avLst>
          </a:prstGeom>
          <a:solidFill>
            <a:srgbClr val="E9ECF2"/>
          </a:solidFill>
          <a:ln/>
        </p:spPr>
      </p:sp>
      <p:sp>
        <p:nvSpPr>
          <p:cNvPr id="7" name="Text 5"/>
          <p:cNvSpPr/>
          <p:nvPr/>
        </p:nvSpPr>
        <p:spPr>
          <a:xfrm>
            <a:off x="5405795" y="2435900"/>
            <a:ext cx="3091458"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True Multitenant Platform</a:t>
            </a:r>
            <a:endParaRPr lang="en-US" sz="1950" dirty="0"/>
          </a:p>
        </p:txBody>
      </p:sp>
      <p:sp>
        <p:nvSpPr>
          <p:cNvPr id="8" name="Text 6"/>
          <p:cNvSpPr/>
          <p:nvPr/>
        </p:nvSpPr>
        <p:spPr>
          <a:xfrm>
            <a:off x="5405795" y="2865120"/>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Enterprise-grade governance, isolation, and scaling built in from day one. No retrofitting or compromises on security.</a:t>
            </a:r>
            <a:endParaRPr lang="en-US" sz="1550" dirty="0"/>
          </a:p>
        </p:txBody>
      </p:sp>
      <p:sp>
        <p:nvSpPr>
          <p:cNvPr id="9" name="Shape 7"/>
          <p:cNvSpPr/>
          <p:nvPr/>
        </p:nvSpPr>
        <p:spPr>
          <a:xfrm>
            <a:off x="9621203" y="2237542"/>
            <a:ext cx="4215289" cy="2406253"/>
          </a:xfrm>
          <a:prstGeom prst="roundRect">
            <a:avLst>
              <a:gd name="adj" fmla="val 1237"/>
            </a:avLst>
          </a:prstGeom>
          <a:solidFill>
            <a:srgbClr val="E9ECF2"/>
          </a:solidFill>
          <a:ln/>
        </p:spPr>
      </p:sp>
      <p:sp>
        <p:nvSpPr>
          <p:cNvPr id="10" name="Text 8"/>
          <p:cNvSpPr/>
          <p:nvPr/>
        </p:nvSpPr>
        <p:spPr>
          <a:xfrm>
            <a:off x="9819561" y="2435900"/>
            <a:ext cx="3537466"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AI Agent Automation at Speed</a:t>
            </a:r>
            <a:endParaRPr lang="en-US" sz="1950" dirty="0"/>
          </a:p>
        </p:txBody>
      </p:sp>
      <p:sp>
        <p:nvSpPr>
          <p:cNvPr id="11" name="Text 9"/>
          <p:cNvSpPr/>
          <p:nvPr/>
        </p:nvSpPr>
        <p:spPr>
          <a:xfrm>
            <a:off x="9819561" y="2865120"/>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Transform business requirements into running agents in hours, not weeks. Pre-built templates and action libraries accelerate time-to-value.</a:t>
            </a:r>
            <a:endParaRPr lang="en-US" sz="1550" dirty="0"/>
          </a:p>
        </p:txBody>
      </p:sp>
      <p:sp>
        <p:nvSpPr>
          <p:cNvPr id="12" name="Shape 10"/>
          <p:cNvSpPr/>
          <p:nvPr/>
        </p:nvSpPr>
        <p:spPr>
          <a:xfrm>
            <a:off x="793790" y="4867037"/>
            <a:ext cx="4215289" cy="2141815"/>
          </a:xfrm>
          <a:prstGeom prst="roundRect">
            <a:avLst>
              <a:gd name="adj" fmla="val 1390"/>
            </a:avLst>
          </a:prstGeom>
          <a:solidFill>
            <a:srgbClr val="FBFCFE"/>
          </a:solidFill>
          <a:ln w="22860">
            <a:solidFill>
              <a:srgbClr val="CFD2D8"/>
            </a:solidFill>
            <a:prstDash val="solid"/>
          </a:ln>
        </p:spPr>
      </p:sp>
      <p:sp>
        <p:nvSpPr>
          <p:cNvPr id="13" name="Text 11"/>
          <p:cNvSpPr/>
          <p:nvPr/>
        </p:nvSpPr>
        <p:spPr>
          <a:xfrm>
            <a:off x="1015008" y="5088255"/>
            <a:ext cx="3671411"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On-Premises Control &amp; Security</a:t>
            </a:r>
            <a:endParaRPr lang="en-US" sz="1950" dirty="0"/>
          </a:p>
        </p:txBody>
      </p:sp>
      <p:sp>
        <p:nvSpPr>
          <p:cNvPr id="14" name="Text 12"/>
          <p:cNvSpPr/>
          <p:nvPr/>
        </p:nvSpPr>
        <p:spPr>
          <a:xfrm>
            <a:off x="1015008" y="5517475"/>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Data never leaves your environment. Full SME governance maintains control while automation delivers efficiency. Run entirely within your OCP infrastructure.</a:t>
            </a:r>
            <a:endParaRPr lang="en-US" sz="1550" dirty="0"/>
          </a:p>
        </p:txBody>
      </p:sp>
      <p:sp>
        <p:nvSpPr>
          <p:cNvPr id="15" name="Shape 13"/>
          <p:cNvSpPr/>
          <p:nvPr/>
        </p:nvSpPr>
        <p:spPr>
          <a:xfrm>
            <a:off x="5207437" y="4867037"/>
            <a:ext cx="4215408" cy="2141815"/>
          </a:xfrm>
          <a:prstGeom prst="roundRect">
            <a:avLst>
              <a:gd name="adj" fmla="val 1390"/>
            </a:avLst>
          </a:prstGeom>
          <a:solidFill>
            <a:srgbClr val="FBFCFE"/>
          </a:solidFill>
          <a:ln w="22860">
            <a:solidFill>
              <a:srgbClr val="CFD2D8"/>
            </a:solidFill>
            <a:prstDash val="solid"/>
          </a:ln>
        </p:spPr>
      </p:sp>
      <p:sp>
        <p:nvSpPr>
          <p:cNvPr id="16" name="Text 14"/>
          <p:cNvSpPr/>
          <p:nvPr/>
        </p:nvSpPr>
        <p:spPr>
          <a:xfrm>
            <a:off x="5428655" y="5088255"/>
            <a:ext cx="3318391"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Explainability &amp; Auditability</a:t>
            </a:r>
            <a:endParaRPr lang="en-US" sz="1950" dirty="0"/>
          </a:p>
        </p:txBody>
      </p:sp>
      <p:sp>
        <p:nvSpPr>
          <p:cNvPr id="17" name="Text 15"/>
          <p:cNvSpPr/>
          <p:nvPr/>
        </p:nvSpPr>
        <p:spPr>
          <a:xfrm>
            <a:off x="5428655" y="5517475"/>
            <a:ext cx="3772972"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Every decision is traceable and transparent for compliance. Complete reasoning chains satisfy the most demanding regulatory requirements.</a:t>
            </a:r>
            <a:endParaRPr lang="en-US" sz="1550" dirty="0"/>
          </a:p>
        </p:txBody>
      </p:sp>
      <p:sp>
        <p:nvSpPr>
          <p:cNvPr id="18" name="Shape 16"/>
          <p:cNvSpPr/>
          <p:nvPr/>
        </p:nvSpPr>
        <p:spPr>
          <a:xfrm>
            <a:off x="9621203" y="4867037"/>
            <a:ext cx="4215289" cy="2141815"/>
          </a:xfrm>
          <a:prstGeom prst="roundRect">
            <a:avLst>
              <a:gd name="adj" fmla="val 1390"/>
            </a:avLst>
          </a:prstGeom>
          <a:solidFill>
            <a:srgbClr val="FBFCFE"/>
          </a:solidFill>
          <a:ln w="22860">
            <a:solidFill>
              <a:srgbClr val="CFD2D8"/>
            </a:solidFill>
            <a:prstDash val="solid"/>
          </a:ln>
        </p:spPr>
      </p:sp>
      <p:sp>
        <p:nvSpPr>
          <p:cNvPr id="19" name="Text 17"/>
          <p:cNvSpPr/>
          <p:nvPr/>
        </p:nvSpPr>
        <p:spPr>
          <a:xfrm>
            <a:off x="9842421" y="5088255"/>
            <a:ext cx="3035141"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Enterprise Cost Reduction</a:t>
            </a:r>
            <a:endParaRPr lang="en-US" sz="1950" dirty="0"/>
          </a:p>
        </p:txBody>
      </p:sp>
      <p:sp>
        <p:nvSpPr>
          <p:cNvPr id="20" name="Text 18"/>
          <p:cNvSpPr/>
          <p:nvPr/>
        </p:nvSpPr>
        <p:spPr>
          <a:xfrm>
            <a:off x="9842421" y="5517475"/>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Massive operational savings through automation and reuse. Eliminate duplicate efforts across business units with a unified platform approach.</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2447" y="671274"/>
            <a:ext cx="7631906" cy="2362676"/>
          </a:xfrm>
          <a:prstGeom prst="rect">
            <a:avLst/>
          </a:prstGeom>
          <a:noFill/>
          <a:ln/>
        </p:spPr>
        <p:txBody>
          <a:bodyPr wrap="square" lIns="0" tIns="0" rIns="0" bIns="0" rtlCol="0" anchor="t"/>
          <a:lstStyle/>
          <a:p>
            <a:pPr algn="ctr" indent="0" marL="0">
              <a:lnSpc>
                <a:spcPts val="9300"/>
              </a:lnSpc>
              <a:buNone/>
            </a:pPr>
            <a:r>
              <a:rPr lang="en-US" sz="7400" dirty="0">
                <a:solidFill>
                  <a:srgbClr val="EF9C82"/>
                </a:solidFill>
                <a:latin typeface="Roboto Slab" pitchFamily="34" charset="0"/>
                <a:ea typeface="Roboto Slab" pitchFamily="34" charset="-122"/>
                <a:cs typeface="Roboto Slab" pitchFamily="34" charset="-120"/>
              </a:rPr>
              <a:t>70-90% Cycle Time Reduction</a:t>
            </a:r>
            <a:endParaRPr lang="en-US" sz="7400" dirty="0"/>
          </a:p>
        </p:txBody>
      </p:sp>
      <p:sp>
        <p:nvSpPr>
          <p:cNvPr id="4" name="Text 1"/>
          <p:cNvSpPr/>
          <p:nvPr/>
        </p:nvSpPr>
        <p:spPr>
          <a:xfrm>
            <a:off x="6242447" y="3317438"/>
            <a:ext cx="7631906" cy="2445306"/>
          </a:xfrm>
          <a:prstGeom prst="rect">
            <a:avLst/>
          </a:prstGeom>
          <a:noFill/>
          <a:ln/>
        </p:spPr>
        <p:txBody>
          <a:bodyPr wrap="square" lIns="0" tIns="0" rIns="0" bIns="0" rtlCol="0" anchor="t"/>
          <a:lstStyle/>
          <a:p>
            <a:pPr algn="ctr" indent="0" marL="0">
              <a:lnSpc>
                <a:spcPts val="6400"/>
              </a:lnSpc>
              <a:buNone/>
            </a:pPr>
            <a:r>
              <a:rPr lang="en-US" sz="5100" dirty="0">
                <a:solidFill>
                  <a:srgbClr val="3257B8"/>
                </a:solidFill>
                <a:latin typeface="Roboto Slab" pitchFamily="34" charset="0"/>
                <a:ea typeface="Roboto Slab" pitchFamily="34" charset="-122"/>
                <a:cs typeface="Roboto Slab" pitchFamily="34" charset="-120"/>
              </a:rPr>
              <a:t>Transform Operations from Constraint to Competitive Advantage</a:t>
            </a:r>
            <a:endParaRPr lang="en-US" sz="5100" dirty="0"/>
          </a:p>
        </p:txBody>
      </p:sp>
      <p:sp>
        <p:nvSpPr>
          <p:cNvPr id="5" name="Text 2"/>
          <p:cNvSpPr/>
          <p:nvPr/>
        </p:nvSpPr>
        <p:spPr>
          <a:xfrm>
            <a:off x="6242447" y="6046232"/>
            <a:ext cx="7631906" cy="1512094"/>
          </a:xfrm>
          <a:prstGeom prst="rect">
            <a:avLst/>
          </a:prstGeom>
          <a:noFill/>
          <a:ln/>
        </p:spPr>
        <p:txBody>
          <a:bodyPr wrap="square" lIns="0" tIns="0" rIns="0" bIns="0" rtlCol="0" anchor="t"/>
          <a:lstStyle/>
          <a:p>
            <a:pPr algn="ctr" indent="0" marL="0">
              <a:lnSpc>
                <a:spcPts val="2350"/>
              </a:lnSpc>
              <a:buNone/>
            </a:pPr>
            <a:r>
              <a:rPr lang="en-US" sz="1450" dirty="0">
                <a:solidFill>
                  <a:srgbClr val="15213F"/>
                </a:solidFill>
                <a:latin typeface="Roboto" pitchFamily="34" charset="0"/>
                <a:ea typeface="Roboto" pitchFamily="34" charset="-122"/>
                <a:cs typeface="Roboto" pitchFamily="34" charset="-120"/>
              </a:rPr>
              <a:t>SPARQ doesn't just automate workflows—it fundamentally transforms how your enterprise makes business-assurance decisions. By combining AI agent automation with enterprise-grade governance, SPARQ delivers the speed of automation with the control and transparency that regulated institutions require. Your specialists move from manual execution to strategic oversight, focusing their expertise where it matters most.</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3427" y="517922"/>
            <a:ext cx="8590478" cy="588526"/>
          </a:xfrm>
          <a:prstGeom prst="rect">
            <a:avLst/>
          </a:prstGeom>
          <a:noFill/>
          <a:ln/>
        </p:spPr>
        <p:txBody>
          <a:bodyPr wrap="none" lIns="0" tIns="0" rIns="0" bIns="0" rtlCol="0" anchor="t"/>
          <a:lstStyle/>
          <a:p>
            <a:pPr algn="l" indent="0" marL="0">
              <a:lnSpc>
                <a:spcPts val="4600"/>
              </a:lnSpc>
              <a:buNone/>
            </a:pPr>
            <a:r>
              <a:rPr lang="en-US" sz="3700" dirty="0">
                <a:solidFill>
                  <a:srgbClr val="3257B8"/>
                </a:solidFill>
                <a:latin typeface="Roboto Slab" pitchFamily="34" charset="0"/>
                <a:ea typeface="Roboto Slab" pitchFamily="34" charset="-122"/>
                <a:cs typeface="Roboto Slab" pitchFamily="34" charset="-120"/>
              </a:rPr>
              <a:t>Implementation Timeline &amp; Next Steps</a:t>
            </a:r>
            <a:endParaRPr lang="en-US" sz="3700" dirty="0"/>
          </a:p>
        </p:txBody>
      </p:sp>
      <p:sp>
        <p:nvSpPr>
          <p:cNvPr id="3" name="Shape 1"/>
          <p:cNvSpPr/>
          <p:nvPr/>
        </p:nvSpPr>
        <p:spPr>
          <a:xfrm>
            <a:off x="7303770" y="1483162"/>
            <a:ext cx="22860" cy="6230779"/>
          </a:xfrm>
          <a:prstGeom prst="roundRect">
            <a:avLst>
              <a:gd name="adj" fmla="val 123595"/>
            </a:avLst>
          </a:prstGeom>
          <a:solidFill>
            <a:srgbClr val="CFD2D8"/>
          </a:solidFill>
          <a:ln/>
        </p:spPr>
      </p:sp>
      <p:sp>
        <p:nvSpPr>
          <p:cNvPr id="4" name="Shape 2"/>
          <p:cNvSpPr/>
          <p:nvPr/>
        </p:nvSpPr>
        <p:spPr>
          <a:xfrm>
            <a:off x="6561118" y="1683544"/>
            <a:ext cx="565071" cy="22860"/>
          </a:xfrm>
          <a:prstGeom prst="roundRect">
            <a:avLst>
              <a:gd name="adj" fmla="val 123595"/>
            </a:avLst>
          </a:prstGeom>
          <a:solidFill>
            <a:srgbClr val="CFD2D8"/>
          </a:solidFill>
          <a:ln/>
        </p:spPr>
      </p:sp>
      <p:sp>
        <p:nvSpPr>
          <p:cNvPr id="5" name="Shape 3"/>
          <p:cNvSpPr/>
          <p:nvPr/>
        </p:nvSpPr>
        <p:spPr>
          <a:xfrm>
            <a:off x="7103328" y="1483162"/>
            <a:ext cx="423743" cy="423743"/>
          </a:xfrm>
          <a:prstGeom prst="roundRect">
            <a:avLst>
              <a:gd name="adj" fmla="val 6668"/>
            </a:avLst>
          </a:prstGeom>
          <a:solidFill>
            <a:srgbClr val="E9ECF2"/>
          </a:solidFill>
          <a:ln/>
        </p:spPr>
      </p:sp>
      <p:sp>
        <p:nvSpPr>
          <p:cNvPr id="6" name="Text 4"/>
          <p:cNvSpPr/>
          <p:nvPr/>
        </p:nvSpPr>
        <p:spPr>
          <a:xfrm>
            <a:off x="7173873" y="1518404"/>
            <a:ext cx="282535" cy="353139"/>
          </a:xfrm>
          <a:prstGeom prst="rect">
            <a:avLst/>
          </a:prstGeom>
          <a:noFill/>
          <a:ln/>
        </p:spPr>
        <p:txBody>
          <a:bodyPr wrap="none" lIns="0" tIns="0" rIns="0" bIns="0" rtlCol="0" anchor="t"/>
          <a:lstStyle/>
          <a:p>
            <a:pPr algn="ctr" indent="0" marL="0">
              <a:lnSpc>
                <a:spcPts val="2200"/>
              </a:lnSpc>
              <a:buNone/>
            </a:pPr>
            <a:r>
              <a:rPr lang="en-US" sz="2200" dirty="0">
                <a:solidFill>
                  <a:srgbClr val="15213F"/>
                </a:solidFill>
                <a:latin typeface="Roboto Slab" pitchFamily="34" charset="0"/>
                <a:ea typeface="Roboto Slab" pitchFamily="34" charset="-122"/>
                <a:cs typeface="Roboto Slab" pitchFamily="34" charset="-120"/>
              </a:rPr>
              <a:t>1</a:t>
            </a:r>
            <a:endParaRPr lang="en-US" sz="2200" dirty="0"/>
          </a:p>
        </p:txBody>
      </p:sp>
      <p:sp>
        <p:nvSpPr>
          <p:cNvPr id="7" name="Text 5"/>
          <p:cNvSpPr/>
          <p:nvPr/>
        </p:nvSpPr>
        <p:spPr>
          <a:xfrm>
            <a:off x="3028355" y="1547813"/>
            <a:ext cx="3345061" cy="294323"/>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Immediate Actions (Week 1-4)</a:t>
            </a:r>
            <a:endParaRPr lang="en-US" sz="1850" dirty="0"/>
          </a:p>
        </p:txBody>
      </p:sp>
      <p:sp>
        <p:nvSpPr>
          <p:cNvPr id="8" name="Text 6"/>
          <p:cNvSpPr/>
          <p:nvPr/>
        </p:nvSpPr>
        <p:spPr>
          <a:xfrm>
            <a:off x="753427" y="1955125"/>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Approve project charter and budget allocation</a:t>
            </a:r>
            <a:endParaRPr lang="en-US" sz="1450" dirty="0"/>
          </a:p>
        </p:txBody>
      </p:sp>
      <p:sp>
        <p:nvSpPr>
          <p:cNvPr id="9" name="Text 7"/>
          <p:cNvSpPr/>
          <p:nvPr/>
        </p:nvSpPr>
        <p:spPr>
          <a:xfrm>
            <a:off x="753427" y="2322314"/>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Assemble core team with dedicated resources</a:t>
            </a:r>
            <a:endParaRPr lang="en-US" sz="1450" dirty="0"/>
          </a:p>
        </p:txBody>
      </p:sp>
      <p:sp>
        <p:nvSpPr>
          <p:cNvPr id="10" name="Text 8"/>
          <p:cNvSpPr/>
          <p:nvPr/>
        </p:nvSpPr>
        <p:spPr>
          <a:xfrm>
            <a:off x="753427" y="2689503"/>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Kick off discovery workshop with key stakeholders</a:t>
            </a:r>
            <a:endParaRPr lang="en-US" sz="1450" dirty="0"/>
          </a:p>
        </p:txBody>
      </p:sp>
      <p:sp>
        <p:nvSpPr>
          <p:cNvPr id="11" name="Text 9"/>
          <p:cNvSpPr/>
          <p:nvPr/>
        </p:nvSpPr>
        <p:spPr>
          <a:xfrm>
            <a:off x="753427" y="3056692"/>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Finalize requirements and feature prioritization</a:t>
            </a:r>
            <a:endParaRPr lang="en-US" sz="1450" dirty="0"/>
          </a:p>
        </p:txBody>
      </p:sp>
      <p:sp>
        <p:nvSpPr>
          <p:cNvPr id="12" name="Shape 10"/>
          <p:cNvSpPr/>
          <p:nvPr/>
        </p:nvSpPr>
        <p:spPr>
          <a:xfrm>
            <a:off x="7504212" y="2813685"/>
            <a:ext cx="565071" cy="22860"/>
          </a:xfrm>
          <a:prstGeom prst="roundRect">
            <a:avLst>
              <a:gd name="adj" fmla="val 123595"/>
            </a:avLst>
          </a:prstGeom>
          <a:solidFill>
            <a:srgbClr val="CFD2D8"/>
          </a:solidFill>
          <a:ln/>
        </p:spPr>
      </p:sp>
      <p:sp>
        <p:nvSpPr>
          <p:cNvPr id="13" name="Shape 11"/>
          <p:cNvSpPr/>
          <p:nvPr/>
        </p:nvSpPr>
        <p:spPr>
          <a:xfrm>
            <a:off x="7103328" y="2613303"/>
            <a:ext cx="423743" cy="423743"/>
          </a:xfrm>
          <a:prstGeom prst="roundRect">
            <a:avLst>
              <a:gd name="adj" fmla="val 6668"/>
            </a:avLst>
          </a:prstGeom>
          <a:solidFill>
            <a:srgbClr val="E9ECF2"/>
          </a:solidFill>
          <a:ln/>
        </p:spPr>
      </p:sp>
      <p:sp>
        <p:nvSpPr>
          <p:cNvPr id="14" name="Text 12"/>
          <p:cNvSpPr/>
          <p:nvPr/>
        </p:nvSpPr>
        <p:spPr>
          <a:xfrm>
            <a:off x="7173873" y="2648545"/>
            <a:ext cx="282535" cy="353139"/>
          </a:xfrm>
          <a:prstGeom prst="rect">
            <a:avLst/>
          </a:prstGeom>
          <a:noFill/>
          <a:ln/>
        </p:spPr>
        <p:txBody>
          <a:bodyPr wrap="none" lIns="0" tIns="0" rIns="0" bIns="0" rtlCol="0" anchor="t"/>
          <a:lstStyle/>
          <a:p>
            <a:pPr algn="ctr" indent="0" marL="0">
              <a:lnSpc>
                <a:spcPts val="2200"/>
              </a:lnSpc>
              <a:buNone/>
            </a:pPr>
            <a:r>
              <a:rPr lang="en-US" sz="2200" dirty="0">
                <a:solidFill>
                  <a:srgbClr val="15213F"/>
                </a:solidFill>
                <a:latin typeface="Roboto Slab" pitchFamily="34" charset="0"/>
                <a:ea typeface="Roboto Slab" pitchFamily="34" charset="-122"/>
                <a:cs typeface="Roboto Slab" pitchFamily="34" charset="-120"/>
              </a:rPr>
              <a:t>2</a:t>
            </a:r>
            <a:endParaRPr lang="en-US" sz="2200" dirty="0"/>
          </a:p>
        </p:txBody>
      </p:sp>
      <p:sp>
        <p:nvSpPr>
          <p:cNvPr id="15" name="Text 13"/>
          <p:cNvSpPr/>
          <p:nvPr/>
        </p:nvSpPr>
        <p:spPr>
          <a:xfrm>
            <a:off x="8256984" y="2677954"/>
            <a:ext cx="2644259" cy="294323"/>
          </a:xfrm>
          <a:prstGeom prst="rect">
            <a:avLst/>
          </a:prstGeom>
          <a:noFill/>
          <a:ln/>
        </p:spPr>
        <p:txBody>
          <a:bodyPr wrap="none" lIns="0" tIns="0" rIns="0" bIns="0" rtlCol="0" anchor="t"/>
          <a:lstStyle/>
          <a:p>
            <a:pPr algn="l"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Quick Wins (Week 5-10)</a:t>
            </a:r>
            <a:endParaRPr lang="en-US" sz="1850" dirty="0"/>
          </a:p>
        </p:txBody>
      </p:sp>
      <p:sp>
        <p:nvSpPr>
          <p:cNvPr id="16" name="Text 14"/>
          <p:cNvSpPr/>
          <p:nvPr/>
        </p:nvSpPr>
        <p:spPr>
          <a:xfrm>
            <a:off x="8256984" y="3085267"/>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Complete UX prototypes and design review</a:t>
            </a:r>
            <a:endParaRPr lang="en-US" sz="1450" dirty="0"/>
          </a:p>
        </p:txBody>
      </p:sp>
      <p:sp>
        <p:nvSpPr>
          <p:cNvPr id="17" name="Text 15"/>
          <p:cNvSpPr/>
          <p:nvPr/>
        </p:nvSpPr>
        <p:spPr>
          <a:xfrm>
            <a:off x="8256984" y="3452455"/>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Finalize platform architecture</a:t>
            </a:r>
            <a:endParaRPr lang="en-US" sz="1450" dirty="0"/>
          </a:p>
        </p:txBody>
      </p:sp>
      <p:sp>
        <p:nvSpPr>
          <p:cNvPr id="18" name="Text 16"/>
          <p:cNvSpPr/>
          <p:nvPr/>
        </p:nvSpPr>
        <p:spPr>
          <a:xfrm>
            <a:off x="8256984" y="3819644"/>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Design comprehensive data model</a:t>
            </a:r>
            <a:endParaRPr lang="en-US" sz="1450" dirty="0"/>
          </a:p>
        </p:txBody>
      </p:sp>
      <p:sp>
        <p:nvSpPr>
          <p:cNvPr id="19" name="Text 17"/>
          <p:cNvSpPr/>
          <p:nvPr/>
        </p:nvSpPr>
        <p:spPr>
          <a:xfrm>
            <a:off x="8256984" y="4186833"/>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Establish development infrastructure</a:t>
            </a:r>
            <a:endParaRPr lang="en-US" sz="1450" dirty="0"/>
          </a:p>
        </p:txBody>
      </p:sp>
      <p:sp>
        <p:nvSpPr>
          <p:cNvPr id="20" name="Shape 18"/>
          <p:cNvSpPr/>
          <p:nvPr/>
        </p:nvSpPr>
        <p:spPr>
          <a:xfrm>
            <a:off x="6561118" y="3939421"/>
            <a:ext cx="565071" cy="22860"/>
          </a:xfrm>
          <a:prstGeom prst="roundRect">
            <a:avLst>
              <a:gd name="adj" fmla="val 123595"/>
            </a:avLst>
          </a:prstGeom>
          <a:solidFill>
            <a:srgbClr val="CFD2D8"/>
          </a:solidFill>
          <a:ln/>
        </p:spPr>
      </p:sp>
      <p:sp>
        <p:nvSpPr>
          <p:cNvPr id="21" name="Shape 19"/>
          <p:cNvSpPr/>
          <p:nvPr/>
        </p:nvSpPr>
        <p:spPr>
          <a:xfrm>
            <a:off x="7103328" y="3739039"/>
            <a:ext cx="423743" cy="423743"/>
          </a:xfrm>
          <a:prstGeom prst="roundRect">
            <a:avLst>
              <a:gd name="adj" fmla="val 6668"/>
            </a:avLst>
          </a:prstGeom>
          <a:solidFill>
            <a:srgbClr val="E9ECF2"/>
          </a:solidFill>
          <a:ln/>
        </p:spPr>
      </p:sp>
      <p:sp>
        <p:nvSpPr>
          <p:cNvPr id="22" name="Text 20"/>
          <p:cNvSpPr/>
          <p:nvPr/>
        </p:nvSpPr>
        <p:spPr>
          <a:xfrm>
            <a:off x="7173873" y="3774281"/>
            <a:ext cx="282535" cy="353139"/>
          </a:xfrm>
          <a:prstGeom prst="rect">
            <a:avLst/>
          </a:prstGeom>
          <a:noFill/>
          <a:ln/>
        </p:spPr>
        <p:txBody>
          <a:bodyPr wrap="none" lIns="0" tIns="0" rIns="0" bIns="0" rtlCol="0" anchor="t"/>
          <a:lstStyle/>
          <a:p>
            <a:pPr algn="ctr" indent="0" marL="0">
              <a:lnSpc>
                <a:spcPts val="2200"/>
              </a:lnSpc>
              <a:buNone/>
            </a:pPr>
            <a:r>
              <a:rPr lang="en-US" sz="2200" dirty="0">
                <a:solidFill>
                  <a:srgbClr val="15213F"/>
                </a:solidFill>
                <a:latin typeface="Roboto Slab" pitchFamily="34" charset="0"/>
                <a:ea typeface="Roboto Slab" pitchFamily="34" charset="-122"/>
                <a:cs typeface="Roboto Slab" pitchFamily="34" charset="-120"/>
              </a:rPr>
              <a:t>3</a:t>
            </a:r>
            <a:endParaRPr lang="en-US" sz="2200" dirty="0"/>
          </a:p>
        </p:txBody>
      </p:sp>
      <p:sp>
        <p:nvSpPr>
          <p:cNvPr id="23" name="Text 21"/>
          <p:cNvSpPr/>
          <p:nvPr/>
        </p:nvSpPr>
        <p:spPr>
          <a:xfrm>
            <a:off x="3561874" y="3803690"/>
            <a:ext cx="2811542" cy="294323"/>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First Milestone (Week 14)</a:t>
            </a:r>
            <a:endParaRPr lang="en-US" sz="1850" dirty="0"/>
          </a:p>
        </p:txBody>
      </p:sp>
      <p:sp>
        <p:nvSpPr>
          <p:cNvPr id="24" name="Text 22"/>
          <p:cNvSpPr/>
          <p:nvPr/>
        </p:nvSpPr>
        <p:spPr>
          <a:xfrm>
            <a:off x="753427" y="4211003"/>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Onboarding Module alpha build delivered</a:t>
            </a:r>
            <a:endParaRPr lang="en-US" sz="1450" dirty="0"/>
          </a:p>
        </p:txBody>
      </p:sp>
      <p:sp>
        <p:nvSpPr>
          <p:cNvPr id="25" name="Text 23"/>
          <p:cNvSpPr/>
          <p:nvPr/>
        </p:nvSpPr>
        <p:spPr>
          <a:xfrm>
            <a:off x="753427" y="4578191"/>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Studio integration initiated and validated</a:t>
            </a:r>
            <a:endParaRPr lang="en-US" sz="1450" dirty="0"/>
          </a:p>
        </p:txBody>
      </p:sp>
      <p:sp>
        <p:nvSpPr>
          <p:cNvPr id="26" name="Text 24"/>
          <p:cNvSpPr/>
          <p:nvPr/>
        </p:nvSpPr>
        <p:spPr>
          <a:xfrm>
            <a:off x="753427" y="4945380"/>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Core workflows demonstrated to stakeholders</a:t>
            </a:r>
            <a:endParaRPr lang="en-US" sz="1450" dirty="0"/>
          </a:p>
        </p:txBody>
      </p:sp>
      <p:sp>
        <p:nvSpPr>
          <p:cNvPr id="27" name="Shape 25"/>
          <p:cNvSpPr/>
          <p:nvPr/>
        </p:nvSpPr>
        <p:spPr>
          <a:xfrm>
            <a:off x="7504212" y="5065276"/>
            <a:ext cx="565071" cy="22860"/>
          </a:xfrm>
          <a:prstGeom prst="roundRect">
            <a:avLst>
              <a:gd name="adj" fmla="val 123595"/>
            </a:avLst>
          </a:prstGeom>
          <a:solidFill>
            <a:srgbClr val="CFD2D8"/>
          </a:solidFill>
          <a:ln/>
        </p:spPr>
      </p:sp>
      <p:sp>
        <p:nvSpPr>
          <p:cNvPr id="28" name="Shape 26"/>
          <p:cNvSpPr/>
          <p:nvPr/>
        </p:nvSpPr>
        <p:spPr>
          <a:xfrm>
            <a:off x="7103328" y="4864894"/>
            <a:ext cx="423743" cy="423743"/>
          </a:xfrm>
          <a:prstGeom prst="roundRect">
            <a:avLst>
              <a:gd name="adj" fmla="val 6668"/>
            </a:avLst>
          </a:prstGeom>
          <a:solidFill>
            <a:srgbClr val="E9ECF2"/>
          </a:solidFill>
          <a:ln/>
        </p:spPr>
      </p:sp>
      <p:sp>
        <p:nvSpPr>
          <p:cNvPr id="29" name="Text 27"/>
          <p:cNvSpPr/>
          <p:nvPr/>
        </p:nvSpPr>
        <p:spPr>
          <a:xfrm>
            <a:off x="7173873" y="4900136"/>
            <a:ext cx="282535" cy="353139"/>
          </a:xfrm>
          <a:prstGeom prst="rect">
            <a:avLst/>
          </a:prstGeom>
          <a:noFill/>
          <a:ln/>
        </p:spPr>
        <p:txBody>
          <a:bodyPr wrap="none" lIns="0" tIns="0" rIns="0" bIns="0" rtlCol="0" anchor="t"/>
          <a:lstStyle/>
          <a:p>
            <a:pPr algn="ctr" indent="0" marL="0">
              <a:lnSpc>
                <a:spcPts val="2200"/>
              </a:lnSpc>
              <a:buNone/>
            </a:pPr>
            <a:r>
              <a:rPr lang="en-US" sz="2200" dirty="0">
                <a:solidFill>
                  <a:srgbClr val="15213F"/>
                </a:solidFill>
                <a:latin typeface="Roboto Slab" pitchFamily="34" charset="0"/>
                <a:ea typeface="Roboto Slab" pitchFamily="34" charset="-122"/>
                <a:cs typeface="Roboto Slab" pitchFamily="34" charset="-120"/>
              </a:rPr>
              <a:t>4</a:t>
            </a:r>
            <a:endParaRPr lang="en-US" sz="2200" dirty="0"/>
          </a:p>
        </p:txBody>
      </p:sp>
      <p:sp>
        <p:nvSpPr>
          <p:cNvPr id="30" name="Text 28"/>
          <p:cNvSpPr/>
          <p:nvPr/>
        </p:nvSpPr>
        <p:spPr>
          <a:xfrm>
            <a:off x="8256984" y="4929545"/>
            <a:ext cx="2567583" cy="294323"/>
          </a:xfrm>
          <a:prstGeom prst="rect">
            <a:avLst/>
          </a:prstGeom>
          <a:noFill/>
          <a:ln/>
        </p:spPr>
        <p:txBody>
          <a:bodyPr wrap="none" lIns="0" tIns="0" rIns="0" bIns="0" rtlCol="0" anchor="t"/>
          <a:lstStyle/>
          <a:p>
            <a:pPr algn="l"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Pilot Launch (Week 32)</a:t>
            </a:r>
            <a:endParaRPr lang="en-US" sz="1850" dirty="0"/>
          </a:p>
        </p:txBody>
      </p:sp>
      <p:sp>
        <p:nvSpPr>
          <p:cNvPr id="31" name="Text 29"/>
          <p:cNvSpPr/>
          <p:nvPr/>
        </p:nvSpPr>
        <p:spPr>
          <a:xfrm>
            <a:off x="8256984" y="5336858"/>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First pilot tenants onboarded</a:t>
            </a:r>
            <a:endParaRPr lang="en-US" sz="1450" dirty="0"/>
          </a:p>
        </p:txBody>
      </p:sp>
      <p:sp>
        <p:nvSpPr>
          <p:cNvPr id="32" name="Text 30"/>
          <p:cNvSpPr/>
          <p:nvPr/>
        </p:nvSpPr>
        <p:spPr>
          <a:xfrm>
            <a:off x="8256984" y="5704046"/>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Real use-cases running in staging environment</a:t>
            </a:r>
            <a:endParaRPr lang="en-US" sz="1450" dirty="0"/>
          </a:p>
        </p:txBody>
      </p:sp>
      <p:sp>
        <p:nvSpPr>
          <p:cNvPr id="33" name="Text 31"/>
          <p:cNvSpPr/>
          <p:nvPr/>
        </p:nvSpPr>
        <p:spPr>
          <a:xfrm>
            <a:off x="8256984" y="6071235"/>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Feedback collection and refinement process</a:t>
            </a:r>
            <a:endParaRPr lang="en-US" sz="1450" dirty="0"/>
          </a:p>
        </p:txBody>
      </p:sp>
      <p:sp>
        <p:nvSpPr>
          <p:cNvPr id="34" name="Shape 32"/>
          <p:cNvSpPr/>
          <p:nvPr/>
        </p:nvSpPr>
        <p:spPr>
          <a:xfrm>
            <a:off x="6561118" y="6039445"/>
            <a:ext cx="565071" cy="22860"/>
          </a:xfrm>
          <a:prstGeom prst="roundRect">
            <a:avLst>
              <a:gd name="adj" fmla="val 123595"/>
            </a:avLst>
          </a:prstGeom>
          <a:solidFill>
            <a:srgbClr val="CFD2D8"/>
          </a:solidFill>
          <a:ln/>
        </p:spPr>
      </p:sp>
      <p:sp>
        <p:nvSpPr>
          <p:cNvPr id="35" name="Shape 33"/>
          <p:cNvSpPr/>
          <p:nvPr/>
        </p:nvSpPr>
        <p:spPr>
          <a:xfrm>
            <a:off x="7103328" y="5839063"/>
            <a:ext cx="423743" cy="423743"/>
          </a:xfrm>
          <a:prstGeom prst="roundRect">
            <a:avLst>
              <a:gd name="adj" fmla="val 6668"/>
            </a:avLst>
          </a:prstGeom>
          <a:solidFill>
            <a:srgbClr val="E9ECF2"/>
          </a:solidFill>
          <a:ln/>
        </p:spPr>
      </p:sp>
      <p:sp>
        <p:nvSpPr>
          <p:cNvPr id="36" name="Text 34"/>
          <p:cNvSpPr/>
          <p:nvPr/>
        </p:nvSpPr>
        <p:spPr>
          <a:xfrm>
            <a:off x="7173873" y="5874306"/>
            <a:ext cx="282535" cy="353139"/>
          </a:xfrm>
          <a:prstGeom prst="rect">
            <a:avLst/>
          </a:prstGeom>
          <a:noFill/>
          <a:ln/>
        </p:spPr>
        <p:txBody>
          <a:bodyPr wrap="none" lIns="0" tIns="0" rIns="0" bIns="0" rtlCol="0" anchor="t"/>
          <a:lstStyle/>
          <a:p>
            <a:pPr algn="ctr" indent="0" marL="0">
              <a:lnSpc>
                <a:spcPts val="2200"/>
              </a:lnSpc>
              <a:buNone/>
            </a:pPr>
            <a:r>
              <a:rPr lang="en-US" sz="2200" dirty="0">
                <a:solidFill>
                  <a:srgbClr val="15213F"/>
                </a:solidFill>
                <a:latin typeface="Roboto Slab" pitchFamily="34" charset="0"/>
                <a:ea typeface="Roboto Slab" pitchFamily="34" charset="-122"/>
                <a:cs typeface="Roboto Slab" pitchFamily="34" charset="-120"/>
              </a:rPr>
              <a:t>5</a:t>
            </a:r>
            <a:endParaRPr lang="en-US" sz="2200" dirty="0"/>
          </a:p>
        </p:txBody>
      </p:sp>
      <p:sp>
        <p:nvSpPr>
          <p:cNvPr id="37" name="Text 35"/>
          <p:cNvSpPr/>
          <p:nvPr/>
        </p:nvSpPr>
        <p:spPr>
          <a:xfrm>
            <a:off x="3247073" y="5903714"/>
            <a:ext cx="3126343" cy="294323"/>
          </a:xfrm>
          <a:prstGeom prst="rect">
            <a:avLst/>
          </a:prstGeom>
          <a:noFill/>
          <a:ln/>
        </p:spPr>
        <p:txBody>
          <a:bodyPr wrap="none" lIns="0" tIns="0" rIns="0" bIns="0" rtlCol="0" anchor="t"/>
          <a:lstStyle/>
          <a:p>
            <a:pPr algn="r" indent="0" marL="0">
              <a:lnSpc>
                <a:spcPts val="2300"/>
              </a:lnSpc>
              <a:buNone/>
            </a:pPr>
            <a:r>
              <a:rPr lang="en-US" sz="1850" dirty="0">
                <a:solidFill>
                  <a:srgbClr val="15213F"/>
                </a:solidFill>
                <a:latin typeface="Roboto Slab" pitchFamily="34" charset="0"/>
                <a:ea typeface="Roboto Slab" pitchFamily="34" charset="-122"/>
                <a:cs typeface="Roboto Slab" pitchFamily="34" charset="-120"/>
              </a:rPr>
              <a:t>Production Ready (Week 37)</a:t>
            </a:r>
            <a:endParaRPr lang="en-US" sz="1850" dirty="0"/>
          </a:p>
        </p:txBody>
      </p:sp>
      <p:sp>
        <p:nvSpPr>
          <p:cNvPr id="38" name="Text 36"/>
          <p:cNvSpPr/>
          <p:nvPr/>
        </p:nvSpPr>
        <p:spPr>
          <a:xfrm>
            <a:off x="753427" y="6311027"/>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Full platform deployed on OCP infrastructure</a:t>
            </a:r>
            <a:endParaRPr lang="en-US" sz="1450" dirty="0"/>
          </a:p>
        </p:txBody>
      </p:sp>
      <p:sp>
        <p:nvSpPr>
          <p:cNvPr id="39" name="Text 37"/>
          <p:cNvSpPr/>
          <p:nvPr/>
        </p:nvSpPr>
        <p:spPr>
          <a:xfrm>
            <a:off x="753427" y="6678216"/>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Multiple pilot tenants live and validated</a:t>
            </a:r>
            <a:endParaRPr lang="en-US" sz="1450" dirty="0"/>
          </a:p>
        </p:txBody>
      </p:sp>
      <p:sp>
        <p:nvSpPr>
          <p:cNvPr id="40" name="Text 38"/>
          <p:cNvSpPr/>
          <p:nvPr/>
        </p:nvSpPr>
        <p:spPr>
          <a:xfrm>
            <a:off x="753427" y="7045404"/>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Teams trained and fully supported</a:t>
            </a:r>
            <a:endParaRPr lang="en-US" sz="1450" dirty="0"/>
          </a:p>
        </p:txBody>
      </p:sp>
      <p:sp>
        <p:nvSpPr>
          <p:cNvPr id="41" name="Text 39"/>
          <p:cNvSpPr/>
          <p:nvPr/>
        </p:nvSpPr>
        <p:spPr>
          <a:xfrm>
            <a:off x="753427" y="7412593"/>
            <a:ext cx="5619988" cy="301347"/>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15213F"/>
                </a:solidFill>
                <a:latin typeface="Roboto" pitchFamily="34" charset="0"/>
                <a:ea typeface="Roboto" pitchFamily="34" charset="-122"/>
                <a:cs typeface="Roboto" pitchFamily="34" charset="-120"/>
              </a:rPr>
              <a:t>Continuous enhancement roadmap active</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85443" y="473035"/>
            <a:ext cx="4653082" cy="535424"/>
          </a:xfrm>
          <a:prstGeom prst="rect">
            <a:avLst/>
          </a:prstGeom>
          <a:noFill/>
          <a:ln/>
        </p:spPr>
        <p:txBody>
          <a:bodyPr wrap="none" lIns="0" tIns="0" rIns="0" bIns="0" rtlCol="0" anchor="t"/>
          <a:lstStyle/>
          <a:p>
            <a:pPr algn="l" indent="0" marL="0">
              <a:lnSpc>
                <a:spcPts val="4200"/>
              </a:lnSpc>
              <a:buNone/>
            </a:pPr>
            <a:r>
              <a:rPr lang="en-US" sz="3350" dirty="0">
                <a:solidFill>
                  <a:srgbClr val="3257B8"/>
                </a:solidFill>
                <a:latin typeface="Roboto Slab" pitchFamily="34" charset="0"/>
                <a:ea typeface="Roboto Slab" pitchFamily="34" charset="-122"/>
                <a:cs typeface="Roboto Slab" pitchFamily="34" charset="-120"/>
              </a:rPr>
              <a:t>Financial Impact &amp; ROI</a:t>
            </a:r>
            <a:endParaRPr lang="en-US" sz="3350" dirty="0"/>
          </a:p>
        </p:txBody>
      </p:sp>
      <p:sp>
        <p:nvSpPr>
          <p:cNvPr id="3" name="Text 1"/>
          <p:cNvSpPr/>
          <p:nvPr/>
        </p:nvSpPr>
        <p:spPr>
          <a:xfrm>
            <a:off x="1769983" y="2464951"/>
            <a:ext cx="2107763" cy="428387"/>
          </a:xfrm>
          <a:prstGeom prst="rect">
            <a:avLst/>
          </a:prstGeom>
          <a:noFill/>
          <a:ln/>
        </p:spPr>
        <p:txBody>
          <a:bodyPr wrap="none" lIns="0" tIns="0" rIns="0" bIns="0" rtlCol="0" anchor="t"/>
          <a:lstStyle/>
          <a:p>
            <a:pPr algn="ctr" indent="0" marL="0">
              <a:lnSpc>
                <a:spcPts val="3350"/>
              </a:lnSpc>
              <a:buNone/>
            </a:pPr>
            <a:r>
              <a:rPr lang="en-US" sz="3350" dirty="0">
                <a:solidFill>
                  <a:srgbClr val="15213F"/>
                </a:solidFill>
                <a:latin typeface="Roboto Slab" pitchFamily="34" charset="0"/>
                <a:ea typeface="Roboto Slab" pitchFamily="34" charset="-122"/>
                <a:cs typeface="Roboto Slab" pitchFamily="34" charset="-120"/>
              </a:rPr>
              <a:t>70%</a:t>
            </a:r>
            <a:endParaRPr lang="en-US" sz="3350" dirty="0"/>
          </a:p>
        </p:txBody>
      </p:sp>
      <p:pic>
        <p:nvPicPr>
          <p:cNvPr id="4" name="Image 0" descr="preencoded.png">    </p:cNvPr>
          <p:cNvPicPr>
            <a:picLocks noChangeAspect="1"/>
          </p:cNvPicPr>
          <p:nvPr/>
        </p:nvPicPr>
        <p:blipFill>
          <a:blip r:embed="rId1"/>
          <a:stretch>
            <a:fillRect/>
          </a:stretch>
        </p:blipFill>
        <p:spPr>
          <a:xfrm>
            <a:off x="1538645" y="1393865"/>
            <a:ext cx="2570559" cy="2570559"/>
          </a:xfrm>
          <a:prstGeom prst="rect">
            <a:avLst/>
          </a:prstGeom>
        </p:spPr>
      </p:pic>
      <p:sp>
        <p:nvSpPr>
          <p:cNvPr id="5" name="Text 2"/>
          <p:cNvSpPr/>
          <p:nvPr/>
        </p:nvSpPr>
        <p:spPr>
          <a:xfrm>
            <a:off x="1447800" y="4178498"/>
            <a:ext cx="2752130" cy="267653"/>
          </a:xfrm>
          <a:prstGeom prst="rect">
            <a:avLst/>
          </a:prstGeom>
          <a:noFill/>
          <a:ln/>
        </p:spPr>
        <p:txBody>
          <a:bodyPr wrap="none" lIns="0" tIns="0" rIns="0" bIns="0" rtlCol="0" anchor="t"/>
          <a:lstStyle/>
          <a:p>
            <a:pPr algn="ctr"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Operational Cost Reduction</a:t>
            </a:r>
            <a:endParaRPr lang="en-US" sz="1650" dirty="0"/>
          </a:p>
        </p:txBody>
      </p:sp>
      <p:sp>
        <p:nvSpPr>
          <p:cNvPr id="6" name="Text 3"/>
          <p:cNvSpPr/>
          <p:nvPr/>
        </p:nvSpPr>
        <p:spPr>
          <a:xfrm>
            <a:off x="685443" y="4548902"/>
            <a:ext cx="4276963" cy="548164"/>
          </a:xfrm>
          <a:prstGeom prst="rect">
            <a:avLst/>
          </a:prstGeom>
          <a:noFill/>
          <a:ln/>
        </p:spPr>
        <p:txBody>
          <a:bodyPr wrap="square" lIns="0" tIns="0" rIns="0" bIns="0" rtlCol="0" anchor="t"/>
          <a:lstStyle/>
          <a:p>
            <a:pPr algn="ctr" indent="0" marL="0">
              <a:lnSpc>
                <a:spcPts val="2150"/>
              </a:lnSpc>
              <a:buNone/>
            </a:pPr>
            <a:r>
              <a:rPr lang="en-US" sz="1300" dirty="0">
                <a:solidFill>
                  <a:srgbClr val="15213F"/>
                </a:solidFill>
                <a:latin typeface="Roboto" pitchFamily="34" charset="0"/>
                <a:ea typeface="Roboto" pitchFamily="34" charset="-122"/>
                <a:cs typeface="Roboto" pitchFamily="34" charset="-120"/>
              </a:rPr>
              <a:t>Dramatically reduce manual effort and associated costs through intelligent automation</a:t>
            </a:r>
            <a:endParaRPr lang="en-US" sz="1300" dirty="0"/>
          </a:p>
        </p:txBody>
      </p:sp>
      <p:sp>
        <p:nvSpPr>
          <p:cNvPr id="7" name="Text 4"/>
          <p:cNvSpPr/>
          <p:nvPr/>
        </p:nvSpPr>
        <p:spPr>
          <a:xfrm>
            <a:off x="6261140" y="2464951"/>
            <a:ext cx="2107763" cy="428387"/>
          </a:xfrm>
          <a:prstGeom prst="rect">
            <a:avLst/>
          </a:prstGeom>
          <a:noFill/>
          <a:ln/>
        </p:spPr>
        <p:txBody>
          <a:bodyPr wrap="none" lIns="0" tIns="0" rIns="0" bIns="0" rtlCol="0" anchor="t"/>
          <a:lstStyle/>
          <a:p>
            <a:pPr algn="ctr" indent="0" marL="0">
              <a:lnSpc>
                <a:spcPts val="3350"/>
              </a:lnSpc>
              <a:buNone/>
            </a:pPr>
            <a:r>
              <a:rPr lang="en-US" sz="3350" dirty="0">
                <a:solidFill>
                  <a:srgbClr val="15213F"/>
                </a:solidFill>
                <a:latin typeface="Roboto Slab" pitchFamily="34" charset="0"/>
                <a:ea typeface="Roboto Slab" pitchFamily="34" charset="-122"/>
                <a:cs typeface="Roboto Slab" pitchFamily="34" charset="-120"/>
              </a:rPr>
              <a:t>85%</a:t>
            </a:r>
            <a:endParaRPr lang="en-US" sz="3350" dirty="0"/>
          </a:p>
        </p:txBody>
      </p:sp>
      <p:pic>
        <p:nvPicPr>
          <p:cNvPr id="8" name="Image 1" descr="preencoded.png">    </p:cNvPr>
          <p:cNvPicPr>
            <a:picLocks noChangeAspect="1"/>
          </p:cNvPicPr>
          <p:nvPr/>
        </p:nvPicPr>
        <p:blipFill>
          <a:blip r:embed="rId2"/>
          <a:stretch>
            <a:fillRect/>
          </a:stretch>
        </p:blipFill>
        <p:spPr>
          <a:xfrm>
            <a:off x="6029801" y="1393865"/>
            <a:ext cx="2570559" cy="2570559"/>
          </a:xfrm>
          <a:prstGeom prst="rect">
            <a:avLst/>
          </a:prstGeom>
        </p:spPr>
      </p:pic>
      <p:sp>
        <p:nvSpPr>
          <p:cNvPr id="9" name="Text 5"/>
          <p:cNvSpPr/>
          <p:nvPr/>
        </p:nvSpPr>
        <p:spPr>
          <a:xfrm>
            <a:off x="6188035" y="4178498"/>
            <a:ext cx="2254091" cy="267653"/>
          </a:xfrm>
          <a:prstGeom prst="rect">
            <a:avLst/>
          </a:prstGeom>
          <a:noFill/>
          <a:ln/>
        </p:spPr>
        <p:txBody>
          <a:bodyPr wrap="none" lIns="0" tIns="0" rIns="0" bIns="0" rtlCol="0" anchor="t"/>
          <a:lstStyle/>
          <a:p>
            <a:pPr algn="ctr"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Faster Decision Cycles</a:t>
            </a:r>
            <a:endParaRPr lang="en-US" sz="1650" dirty="0"/>
          </a:p>
        </p:txBody>
      </p:sp>
      <p:sp>
        <p:nvSpPr>
          <p:cNvPr id="10" name="Text 6"/>
          <p:cNvSpPr/>
          <p:nvPr/>
        </p:nvSpPr>
        <p:spPr>
          <a:xfrm>
            <a:off x="5176599" y="4548902"/>
            <a:ext cx="4277082" cy="548164"/>
          </a:xfrm>
          <a:prstGeom prst="rect">
            <a:avLst/>
          </a:prstGeom>
          <a:noFill/>
          <a:ln/>
        </p:spPr>
        <p:txBody>
          <a:bodyPr wrap="square" lIns="0" tIns="0" rIns="0" bIns="0" rtlCol="0" anchor="t"/>
          <a:lstStyle/>
          <a:p>
            <a:pPr algn="ctr" indent="0" marL="0">
              <a:lnSpc>
                <a:spcPts val="2150"/>
              </a:lnSpc>
              <a:buNone/>
            </a:pPr>
            <a:r>
              <a:rPr lang="en-US" sz="1300" dirty="0">
                <a:solidFill>
                  <a:srgbClr val="15213F"/>
                </a:solidFill>
                <a:latin typeface="Roboto" pitchFamily="34" charset="0"/>
                <a:ea typeface="Roboto" pitchFamily="34" charset="-122"/>
                <a:cs typeface="Roboto" pitchFamily="34" charset="-120"/>
              </a:rPr>
              <a:t>Accelerate business-assurance decisions from days to minutes with consistent quality</a:t>
            </a:r>
            <a:endParaRPr lang="en-US" sz="1300" dirty="0"/>
          </a:p>
        </p:txBody>
      </p:sp>
      <p:sp>
        <p:nvSpPr>
          <p:cNvPr id="11" name="Text 7"/>
          <p:cNvSpPr/>
          <p:nvPr/>
        </p:nvSpPr>
        <p:spPr>
          <a:xfrm>
            <a:off x="10752415" y="2464951"/>
            <a:ext cx="2107763" cy="428387"/>
          </a:xfrm>
          <a:prstGeom prst="rect">
            <a:avLst/>
          </a:prstGeom>
          <a:noFill/>
          <a:ln/>
        </p:spPr>
        <p:txBody>
          <a:bodyPr wrap="none" lIns="0" tIns="0" rIns="0" bIns="0" rtlCol="0" anchor="t"/>
          <a:lstStyle/>
          <a:p>
            <a:pPr algn="ctr" indent="0" marL="0">
              <a:lnSpc>
                <a:spcPts val="3350"/>
              </a:lnSpc>
              <a:buNone/>
            </a:pPr>
            <a:r>
              <a:rPr lang="en-US" sz="3350" dirty="0">
                <a:solidFill>
                  <a:srgbClr val="15213F"/>
                </a:solidFill>
                <a:latin typeface="Roboto Slab" pitchFamily="34" charset="0"/>
                <a:ea typeface="Roboto Slab" pitchFamily="34" charset="-122"/>
                <a:cs typeface="Roboto Slab" pitchFamily="34" charset="-120"/>
              </a:rPr>
              <a:t>100%</a:t>
            </a:r>
            <a:endParaRPr lang="en-US" sz="3350" dirty="0"/>
          </a:p>
        </p:txBody>
      </p:sp>
      <p:pic>
        <p:nvPicPr>
          <p:cNvPr id="12" name="Image 2" descr="preencoded.png">    </p:cNvPr>
          <p:cNvPicPr>
            <a:picLocks noChangeAspect="1"/>
          </p:cNvPicPr>
          <p:nvPr/>
        </p:nvPicPr>
        <p:blipFill>
          <a:blip r:embed="rId3"/>
          <a:stretch>
            <a:fillRect/>
          </a:stretch>
        </p:blipFill>
        <p:spPr>
          <a:xfrm>
            <a:off x="10521077" y="1393865"/>
            <a:ext cx="2570559" cy="2570559"/>
          </a:xfrm>
          <a:prstGeom prst="rect">
            <a:avLst/>
          </a:prstGeom>
        </p:spPr>
      </p:pic>
      <p:sp>
        <p:nvSpPr>
          <p:cNvPr id="13" name="Text 8"/>
          <p:cNvSpPr/>
          <p:nvPr/>
        </p:nvSpPr>
        <p:spPr>
          <a:xfrm>
            <a:off x="10735270" y="4178498"/>
            <a:ext cx="2142173" cy="267653"/>
          </a:xfrm>
          <a:prstGeom prst="rect">
            <a:avLst/>
          </a:prstGeom>
          <a:noFill/>
          <a:ln/>
        </p:spPr>
        <p:txBody>
          <a:bodyPr wrap="none" lIns="0" tIns="0" rIns="0" bIns="0" rtlCol="0" anchor="t"/>
          <a:lstStyle/>
          <a:p>
            <a:pPr algn="ctr" indent="0" marL="0">
              <a:lnSpc>
                <a:spcPts val="2100"/>
              </a:lnSpc>
              <a:buNone/>
            </a:pPr>
            <a:r>
              <a:rPr lang="en-US" sz="1650" dirty="0">
                <a:solidFill>
                  <a:srgbClr val="15213F"/>
                </a:solidFill>
                <a:latin typeface="Roboto Slab" pitchFamily="34" charset="0"/>
                <a:ea typeface="Roboto Slab" pitchFamily="34" charset="-122"/>
                <a:cs typeface="Roboto Slab" pitchFamily="34" charset="-120"/>
              </a:rPr>
              <a:t>Decision Auditability</a:t>
            </a:r>
            <a:endParaRPr lang="en-US" sz="1650" dirty="0"/>
          </a:p>
        </p:txBody>
      </p:sp>
      <p:sp>
        <p:nvSpPr>
          <p:cNvPr id="14" name="Text 9"/>
          <p:cNvSpPr/>
          <p:nvPr/>
        </p:nvSpPr>
        <p:spPr>
          <a:xfrm>
            <a:off x="9667875" y="4548902"/>
            <a:ext cx="4276963" cy="548164"/>
          </a:xfrm>
          <a:prstGeom prst="rect">
            <a:avLst/>
          </a:prstGeom>
          <a:noFill/>
          <a:ln/>
        </p:spPr>
        <p:txBody>
          <a:bodyPr wrap="square" lIns="0" tIns="0" rIns="0" bIns="0" rtlCol="0" anchor="t"/>
          <a:lstStyle/>
          <a:p>
            <a:pPr algn="ctr" indent="0" marL="0">
              <a:lnSpc>
                <a:spcPts val="2150"/>
              </a:lnSpc>
              <a:buNone/>
            </a:pPr>
            <a:r>
              <a:rPr lang="en-US" sz="1300" dirty="0">
                <a:solidFill>
                  <a:srgbClr val="15213F"/>
                </a:solidFill>
                <a:latin typeface="Roboto" pitchFamily="34" charset="0"/>
                <a:ea typeface="Roboto" pitchFamily="34" charset="-122"/>
                <a:cs typeface="Roboto" pitchFamily="34" charset="-120"/>
              </a:rPr>
              <a:t>Complete transparency and traceability for every automated decision reduces compliance risk</a:t>
            </a:r>
            <a:endParaRPr lang="en-US" sz="1300" dirty="0"/>
          </a:p>
        </p:txBody>
      </p:sp>
      <p:sp>
        <p:nvSpPr>
          <p:cNvPr id="15" name="Text 10"/>
          <p:cNvSpPr/>
          <p:nvPr/>
        </p:nvSpPr>
        <p:spPr>
          <a:xfrm>
            <a:off x="685443" y="5461159"/>
            <a:ext cx="2570559" cy="321231"/>
          </a:xfrm>
          <a:prstGeom prst="rect">
            <a:avLst/>
          </a:prstGeom>
          <a:noFill/>
          <a:ln/>
        </p:spPr>
        <p:txBody>
          <a:bodyPr wrap="none" lIns="0" tIns="0" rIns="0" bIns="0" rtlCol="0" anchor="t"/>
          <a:lstStyle/>
          <a:p>
            <a:pPr algn="l" indent="0" marL="0">
              <a:lnSpc>
                <a:spcPts val="2500"/>
              </a:lnSpc>
              <a:buNone/>
            </a:pPr>
            <a:r>
              <a:rPr lang="en-US" sz="2000" dirty="0">
                <a:solidFill>
                  <a:srgbClr val="3257B8"/>
                </a:solidFill>
                <a:latin typeface="Roboto Slab" pitchFamily="34" charset="0"/>
                <a:ea typeface="Roboto Slab" pitchFamily="34" charset="-122"/>
                <a:cs typeface="Roboto Slab" pitchFamily="34" charset="-120"/>
              </a:rPr>
              <a:t>Cost Savings</a:t>
            </a:r>
            <a:endParaRPr lang="en-US" sz="2000" dirty="0"/>
          </a:p>
        </p:txBody>
      </p:sp>
      <p:sp>
        <p:nvSpPr>
          <p:cNvPr id="16" name="Text 11"/>
          <p:cNvSpPr/>
          <p:nvPr/>
        </p:nvSpPr>
        <p:spPr>
          <a:xfrm>
            <a:off x="685443" y="5953720"/>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Redeploy 100+ analysts from manual tasks to high-value exceptions</a:t>
            </a:r>
            <a:endParaRPr lang="en-US" sz="1300" dirty="0"/>
          </a:p>
        </p:txBody>
      </p:sp>
      <p:sp>
        <p:nvSpPr>
          <p:cNvPr id="17" name="Text 12"/>
          <p:cNvSpPr/>
          <p:nvPr/>
        </p:nvSpPr>
        <p:spPr>
          <a:xfrm>
            <a:off x="685443" y="628769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Eliminate duplicate tools and processes across business units</a:t>
            </a:r>
            <a:endParaRPr lang="en-US" sz="1300" dirty="0"/>
          </a:p>
        </p:txBody>
      </p:sp>
      <p:sp>
        <p:nvSpPr>
          <p:cNvPr id="18" name="Text 13"/>
          <p:cNvSpPr/>
          <p:nvPr/>
        </p:nvSpPr>
        <p:spPr>
          <a:xfrm>
            <a:off x="685443" y="662166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Reduce operational overhead through unified platform</a:t>
            </a:r>
            <a:endParaRPr lang="en-US" sz="1300" dirty="0"/>
          </a:p>
        </p:txBody>
      </p:sp>
      <p:sp>
        <p:nvSpPr>
          <p:cNvPr id="19" name="Text 14"/>
          <p:cNvSpPr/>
          <p:nvPr/>
        </p:nvSpPr>
        <p:spPr>
          <a:xfrm>
            <a:off x="685443" y="695563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Lower compliance costs through automated evidence generation</a:t>
            </a:r>
            <a:endParaRPr lang="en-US" sz="1300" dirty="0"/>
          </a:p>
        </p:txBody>
      </p:sp>
      <p:sp>
        <p:nvSpPr>
          <p:cNvPr id="20" name="Text 15"/>
          <p:cNvSpPr/>
          <p:nvPr/>
        </p:nvSpPr>
        <p:spPr>
          <a:xfrm>
            <a:off x="7531894" y="5461159"/>
            <a:ext cx="2570559" cy="321231"/>
          </a:xfrm>
          <a:prstGeom prst="rect">
            <a:avLst/>
          </a:prstGeom>
          <a:noFill/>
          <a:ln/>
        </p:spPr>
        <p:txBody>
          <a:bodyPr wrap="none" lIns="0" tIns="0" rIns="0" bIns="0" rtlCol="0" anchor="t"/>
          <a:lstStyle/>
          <a:p>
            <a:pPr algn="l" indent="0" marL="0">
              <a:lnSpc>
                <a:spcPts val="2500"/>
              </a:lnSpc>
              <a:buNone/>
            </a:pPr>
            <a:r>
              <a:rPr lang="en-US" sz="2000" dirty="0">
                <a:solidFill>
                  <a:srgbClr val="3257B8"/>
                </a:solidFill>
                <a:latin typeface="Roboto Slab" pitchFamily="34" charset="0"/>
                <a:ea typeface="Roboto Slab" pitchFamily="34" charset="-122"/>
                <a:cs typeface="Roboto Slab" pitchFamily="34" charset="-120"/>
              </a:rPr>
              <a:t>Revenue Impact</a:t>
            </a:r>
            <a:endParaRPr lang="en-US" sz="2000" dirty="0"/>
          </a:p>
        </p:txBody>
      </p:sp>
      <p:sp>
        <p:nvSpPr>
          <p:cNvPr id="21" name="Text 16"/>
          <p:cNvSpPr/>
          <p:nvPr/>
        </p:nvSpPr>
        <p:spPr>
          <a:xfrm>
            <a:off x="7531894" y="5953720"/>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Accelerate time-to-market for new products and services</a:t>
            </a:r>
            <a:endParaRPr lang="en-US" sz="1300" dirty="0"/>
          </a:p>
        </p:txBody>
      </p:sp>
      <p:sp>
        <p:nvSpPr>
          <p:cNvPr id="22" name="Text 17"/>
          <p:cNvSpPr/>
          <p:nvPr/>
        </p:nvSpPr>
        <p:spPr>
          <a:xfrm>
            <a:off x="7531894" y="628769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Improve customer experience through faster decisions</a:t>
            </a:r>
            <a:endParaRPr lang="en-US" sz="1300" dirty="0"/>
          </a:p>
        </p:txBody>
      </p:sp>
      <p:sp>
        <p:nvSpPr>
          <p:cNvPr id="23" name="Text 18"/>
          <p:cNvSpPr/>
          <p:nvPr/>
        </p:nvSpPr>
        <p:spPr>
          <a:xfrm>
            <a:off x="7531894" y="662166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Enable business unit expansion without proportional headcount growth</a:t>
            </a:r>
            <a:endParaRPr lang="en-US" sz="1300" dirty="0"/>
          </a:p>
        </p:txBody>
      </p:sp>
      <p:sp>
        <p:nvSpPr>
          <p:cNvPr id="24" name="Text 19"/>
          <p:cNvSpPr/>
          <p:nvPr/>
        </p:nvSpPr>
        <p:spPr>
          <a:xfrm>
            <a:off x="7531894" y="6955631"/>
            <a:ext cx="6420683"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15213F"/>
                </a:solidFill>
                <a:latin typeface="Roboto" pitchFamily="34" charset="0"/>
                <a:ea typeface="Roboto" pitchFamily="34" charset="-122"/>
                <a:cs typeface="Roboto" pitchFamily="34" charset="-120"/>
              </a:rPr>
              <a:t>Reduce revenue leakage from manual errors</a:t>
            </a:r>
            <a:endParaRPr lang="en-US" sz="1300" dirty="0"/>
          </a:p>
        </p:txBody>
      </p:sp>
      <p:sp>
        <p:nvSpPr>
          <p:cNvPr id="25" name="Text 20"/>
          <p:cNvSpPr/>
          <p:nvPr/>
        </p:nvSpPr>
        <p:spPr>
          <a:xfrm>
            <a:off x="685443" y="7482364"/>
            <a:ext cx="13259514" cy="274082"/>
          </a:xfrm>
          <a:prstGeom prst="rect">
            <a:avLst/>
          </a:prstGeom>
          <a:noFill/>
          <a:ln/>
        </p:spPr>
        <p:txBody>
          <a:bodyPr wrap="none" lIns="0" tIns="0" rIns="0" bIns="0" rtlCol="0" anchor="t"/>
          <a:lstStyle/>
          <a:p>
            <a:pPr algn="l" indent="0" marL="0">
              <a:lnSpc>
                <a:spcPts val="2150"/>
              </a:lnSpc>
              <a:buNone/>
            </a:pPr>
            <a:r>
              <a:rPr lang="en-US" sz="1300" dirty="0">
                <a:solidFill>
                  <a:srgbClr val="15213F"/>
                </a:solidFill>
                <a:latin typeface="Roboto" pitchFamily="34" charset="0"/>
                <a:ea typeface="Roboto" pitchFamily="34" charset="-122"/>
                <a:cs typeface="Roboto" pitchFamily="34" charset="-120"/>
              </a:rPr>
              <a:t>Conservative estimates project full ROI within 18-24 months of production deployment, with ongoing operational savings compounding annually.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41145"/>
            <a:ext cx="12532757"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Manual Business Assurance = Operational Bottleneck</a:t>
            </a:r>
            <a:endParaRPr lang="en-US" sz="3900" dirty="0"/>
          </a:p>
        </p:txBody>
      </p:sp>
      <p:sp>
        <p:nvSpPr>
          <p:cNvPr id="3" name="Text 1"/>
          <p:cNvSpPr/>
          <p:nvPr/>
        </p:nvSpPr>
        <p:spPr>
          <a:xfrm>
            <a:off x="793790" y="255805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Today's business assurance operations face a critical challenge. More than 100 specialists spend their days manually answering complex questions, navigating fragmented systems, applying intricate business rules, and generating compliance evidence. This manual approach has become the organization's primary operational constraint.</a:t>
            </a:r>
            <a:endParaRPr lang="en-US" sz="1550" dirty="0"/>
          </a:p>
        </p:txBody>
      </p:sp>
      <p:sp>
        <p:nvSpPr>
          <p:cNvPr id="4" name="Shape 2"/>
          <p:cNvSpPr/>
          <p:nvPr/>
        </p:nvSpPr>
        <p:spPr>
          <a:xfrm>
            <a:off x="793790" y="3733919"/>
            <a:ext cx="4215289" cy="2096095"/>
          </a:xfrm>
          <a:prstGeom prst="roundRect">
            <a:avLst>
              <a:gd name="adj" fmla="val 1420"/>
            </a:avLst>
          </a:prstGeom>
          <a:solidFill>
            <a:srgbClr val="E9ECF2"/>
          </a:solidFill>
          <a:ln/>
        </p:spPr>
      </p:sp>
      <p:sp>
        <p:nvSpPr>
          <p:cNvPr id="5" name="Text 3"/>
          <p:cNvSpPr/>
          <p:nvPr/>
        </p:nvSpPr>
        <p:spPr>
          <a:xfrm>
            <a:off x="992148" y="3932277"/>
            <a:ext cx="3011210"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Operational Inefficiencies</a:t>
            </a:r>
            <a:endParaRPr lang="en-US" sz="1950" dirty="0"/>
          </a:p>
        </p:txBody>
      </p:sp>
      <p:sp>
        <p:nvSpPr>
          <p:cNvPr id="6" name="Text 4"/>
          <p:cNvSpPr/>
          <p:nvPr/>
        </p:nvSpPr>
        <p:spPr>
          <a:xfrm>
            <a:off x="992148" y="4361498"/>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High cycle time per case with duplicate effort across teams creates limited scalability. Manual processes cannot keep pace with growing business demands.</a:t>
            </a:r>
            <a:endParaRPr lang="en-US" sz="1550" dirty="0"/>
          </a:p>
        </p:txBody>
      </p:sp>
      <p:sp>
        <p:nvSpPr>
          <p:cNvPr id="7" name="Shape 5"/>
          <p:cNvSpPr/>
          <p:nvPr/>
        </p:nvSpPr>
        <p:spPr>
          <a:xfrm>
            <a:off x="5207437" y="3733919"/>
            <a:ext cx="4215408" cy="2096095"/>
          </a:xfrm>
          <a:prstGeom prst="roundRect">
            <a:avLst>
              <a:gd name="adj" fmla="val 1420"/>
            </a:avLst>
          </a:prstGeom>
          <a:solidFill>
            <a:srgbClr val="E9ECF2"/>
          </a:solidFill>
          <a:ln/>
        </p:spPr>
      </p:sp>
      <p:sp>
        <p:nvSpPr>
          <p:cNvPr id="8" name="Text 6"/>
          <p:cNvSpPr/>
          <p:nvPr/>
        </p:nvSpPr>
        <p:spPr>
          <a:xfrm>
            <a:off x="5405795" y="3932277"/>
            <a:ext cx="3066098"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Human Error &amp; Variability</a:t>
            </a:r>
            <a:endParaRPr lang="en-US" sz="1950" dirty="0"/>
          </a:p>
        </p:txBody>
      </p:sp>
      <p:sp>
        <p:nvSpPr>
          <p:cNvPr id="9" name="Text 7"/>
          <p:cNvSpPr/>
          <p:nvPr/>
        </p:nvSpPr>
        <p:spPr>
          <a:xfrm>
            <a:off x="5405795" y="4361498"/>
            <a:ext cx="3818692"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Output quality depends entirely on analyst experience. Inconsistent decisions lack transparency and auditability, creating compliance exposure.</a:t>
            </a:r>
            <a:endParaRPr lang="en-US" sz="1550" dirty="0"/>
          </a:p>
        </p:txBody>
      </p:sp>
      <p:sp>
        <p:nvSpPr>
          <p:cNvPr id="10" name="Shape 8"/>
          <p:cNvSpPr/>
          <p:nvPr/>
        </p:nvSpPr>
        <p:spPr>
          <a:xfrm>
            <a:off x="9621203" y="3733919"/>
            <a:ext cx="4215289" cy="2096095"/>
          </a:xfrm>
          <a:prstGeom prst="roundRect">
            <a:avLst>
              <a:gd name="adj" fmla="val 1420"/>
            </a:avLst>
          </a:prstGeom>
          <a:solidFill>
            <a:srgbClr val="E9ECF2"/>
          </a:solidFill>
          <a:ln/>
        </p:spPr>
      </p:sp>
      <p:sp>
        <p:nvSpPr>
          <p:cNvPr id="11" name="Text 9"/>
          <p:cNvSpPr/>
          <p:nvPr/>
        </p:nvSpPr>
        <p:spPr>
          <a:xfrm>
            <a:off x="9819561"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Slow Onboarding</a:t>
            </a:r>
            <a:endParaRPr lang="en-US" sz="1950" dirty="0"/>
          </a:p>
        </p:txBody>
      </p:sp>
      <p:sp>
        <p:nvSpPr>
          <p:cNvPr id="12" name="Text 10"/>
          <p:cNvSpPr/>
          <p:nvPr/>
        </p:nvSpPr>
        <p:spPr>
          <a:xfrm>
            <a:off x="9819561" y="4361498"/>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Each new use-case requires custom SOPs and rules with no standardized automation approach or reuse across business units.</a:t>
            </a:r>
            <a:endParaRPr lang="en-US" sz="1550" dirty="0"/>
          </a:p>
        </p:txBody>
      </p:sp>
      <p:sp>
        <p:nvSpPr>
          <p:cNvPr id="13" name="Text 11"/>
          <p:cNvSpPr/>
          <p:nvPr/>
        </p:nvSpPr>
        <p:spPr>
          <a:xfrm>
            <a:off x="793790" y="6053257"/>
            <a:ext cx="13042821" cy="635079"/>
          </a:xfrm>
          <a:prstGeom prst="rect">
            <a:avLst/>
          </a:prstGeom>
          <a:noFill/>
          <a:ln/>
        </p:spPr>
        <p:txBody>
          <a:bodyPr wrap="square" lIns="0" tIns="0" rIns="0" bIns="0" rtlCol="0" anchor="t"/>
          <a:lstStyle/>
          <a:p>
            <a:pPr algn="l" indent="0" marL="0">
              <a:lnSpc>
                <a:spcPts val="2500"/>
              </a:lnSpc>
              <a:buNone/>
            </a:pPr>
            <a:r>
              <a:rPr lang="en-US" sz="1550" b="1" dirty="0">
                <a:solidFill>
                  <a:srgbClr val="15213F"/>
                </a:solidFill>
                <a:latin typeface="Roboto" pitchFamily="34" charset="0"/>
                <a:ea typeface="Roboto" pitchFamily="34" charset="-122"/>
                <a:cs typeface="Roboto" pitchFamily="34" charset="-120"/>
              </a:rPr>
              <a:t>The Result:</a:t>
            </a:r>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 Operations become the bottleneck. Compliance risk increases. Decisions lack consistency. Your enterprise is constrained by manual processes that cannot scale.</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13542" y="490538"/>
            <a:ext cx="8018621" cy="557451"/>
          </a:xfrm>
          <a:prstGeom prst="rect">
            <a:avLst/>
          </a:prstGeom>
          <a:noFill/>
          <a:ln/>
        </p:spPr>
        <p:txBody>
          <a:bodyPr wrap="none" lIns="0" tIns="0" rIns="0" bIns="0" rtlCol="0" anchor="t"/>
          <a:lstStyle/>
          <a:p>
            <a:pPr algn="l" indent="0" marL="0">
              <a:lnSpc>
                <a:spcPts val="4350"/>
              </a:lnSpc>
              <a:buNone/>
            </a:pPr>
            <a:r>
              <a:rPr lang="en-US" sz="3500" dirty="0">
                <a:solidFill>
                  <a:srgbClr val="3257B8"/>
                </a:solidFill>
                <a:latin typeface="Roboto Slab" pitchFamily="34" charset="0"/>
                <a:ea typeface="Roboto Slab" pitchFamily="34" charset="-122"/>
                <a:cs typeface="Roboto Slab" pitchFamily="34" charset="-120"/>
              </a:rPr>
              <a:t>Transform Business Assurance Today</a:t>
            </a:r>
            <a:endParaRPr lang="en-US" sz="3500" dirty="0"/>
          </a:p>
        </p:txBody>
      </p:sp>
      <p:sp>
        <p:nvSpPr>
          <p:cNvPr id="3" name="Text 1"/>
          <p:cNvSpPr/>
          <p:nvPr/>
        </p:nvSpPr>
        <p:spPr>
          <a:xfrm>
            <a:off x="713542" y="1315522"/>
            <a:ext cx="13203317" cy="1538526"/>
          </a:xfrm>
          <a:prstGeom prst="rect">
            <a:avLst/>
          </a:prstGeom>
          <a:noFill/>
          <a:ln/>
        </p:spPr>
        <p:txBody>
          <a:bodyPr wrap="square" lIns="0" tIns="0" rIns="0" bIns="0" rtlCol="0" anchor="t"/>
          <a:lstStyle/>
          <a:p>
            <a:pPr algn="l" indent="0" marL="0">
              <a:lnSpc>
                <a:spcPts val="6050"/>
              </a:lnSpc>
              <a:buNone/>
            </a:pPr>
            <a:r>
              <a:rPr lang="en-US" sz="4800" dirty="0">
                <a:solidFill>
                  <a:srgbClr val="3257B8"/>
                </a:solidFill>
                <a:latin typeface="Roboto Slab" pitchFamily="34" charset="0"/>
                <a:ea typeface="Roboto Slab" pitchFamily="34" charset="-122"/>
                <a:cs typeface="Roboto Slab" pitchFamily="34" charset="-120"/>
              </a:rPr>
              <a:t>One Platform. Complete Automation. Enterprise Scale.</a:t>
            </a:r>
            <a:endParaRPr lang="en-US" sz="4800" dirty="0"/>
          </a:p>
        </p:txBody>
      </p:sp>
      <p:sp>
        <p:nvSpPr>
          <p:cNvPr id="4" name="Text 2"/>
          <p:cNvSpPr/>
          <p:nvPr/>
        </p:nvSpPr>
        <p:spPr>
          <a:xfrm>
            <a:off x="713542" y="3121581"/>
            <a:ext cx="13203317" cy="570548"/>
          </a:xfrm>
          <a:prstGeom prst="rect">
            <a:avLst/>
          </a:prstGeom>
          <a:noFill/>
          <a:ln/>
        </p:spPr>
        <p:txBody>
          <a:bodyPr wrap="square" lIns="0" tIns="0" rIns="0" bIns="0" rtlCol="0" anchor="t"/>
          <a:lstStyle/>
          <a:p>
            <a:pPr algn="l" indent="0" marL="0">
              <a:lnSpc>
                <a:spcPts val="2200"/>
              </a:lnSpc>
              <a:buNone/>
            </a:pPr>
            <a:r>
              <a:rPr lang="en-US" sz="1400" dirty="0">
                <a:solidFill>
                  <a:srgbClr val="15213F"/>
                </a:solidFill>
                <a:latin typeface="Roboto" pitchFamily="34" charset="0"/>
                <a:ea typeface="Roboto" pitchFamily="34" charset="-122"/>
                <a:cs typeface="Roboto" pitchFamily="34" charset="-120"/>
              </a:rPr>
              <a:t>SPARQ transforms manual, multi-system business-assurance work into automated, explainable, tenant-aware AI agents—accelerating decisions, improving consistency, and ensuring compliance across the enterprise.</a:t>
            </a:r>
            <a:endParaRPr lang="en-US" sz="1400" dirty="0"/>
          </a:p>
        </p:txBody>
      </p:sp>
      <p:sp>
        <p:nvSpPr>
          <p:cNvPr id="5" name="Shape 3"/>
          <p:cNvSpPr/>
          <p:nvPr/>
        </p:nvSpPr>
        <p:spPr>
          <a:xfrm>
            <a:off x="713542" y="3892748"/>
            <a:ext cx="13203317" cy="1312902"/>
          </a:xfrm>
          <a:prstGeom prst="roundRect">
            <a:avLst>
              <a:gd name="adj" fmla="val 2038"/>
            </a:avLst>
          </a:prstGeom>
          <a:solidFill>
            <a:srgbClr val="E9ECF2"/>
          </a:solidFill>
          <a:ln/>
        </p:spPr>
      </p:sp>
      <p:sp>
        <p:nvSpPr>
          <p:cNvPr id="6" name="Shape 4"/>
          <p:cNvSpPr/>
          <p:nvPr/>
        </p:nvSpPr>
        <p:spPr>
          <a:xfrm>
            <a:off x="713542" y="3892748"/>
            <a:ext cx="4401026" cy="1312902"/>
          </a:xfrm>
          <a:prstGeom prst="roundRect">
            <a:avLst>
              <a:gd name="adj" fmla="val 2038"/>
            </a:avLst>
          </a:prstGeom>
          <a:solidFill>
            <a:srgbClr val="E9ECF2"/>
          </a:solidFill>
          <a:ln/>
        </p:spPr>
      </p:sp>
      <p:sp>
        <p:nvSpPr>
          <p:cNvPr id="7" name="Text 5"/>
          <p:cNvSpPr/>
          <p:nvPr/>
        </p:nvSpPr>
        <p:spPr>
          <a:xfrm>
            <a:off x="891897" y="4071104"/>
            <a:ext cx="2707600" cy="278725"/>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Approve Charter &amp; Budget</a:t>
            </a:r>
            <a:endParaRPr lang="en-US" sz="1750" dirty="0"/>
          </a:p>
        </p:txBody>
      </p:sp>
      <p:sp>
        <p:nvSpPr>
          <p:cNvPr id="8" name="Text 6"/>
          <p:cNvSpPr/>
          <p:nvPr/>
        </p:nvSpPr>
        <p:spPr>
          <a:xfrm>
            <a:off x="891897" y="4456748"/>
            <a:ext cx="4044315" cy="570548"/>
          </a:xfrm>
          <a:prstGeom prst="rect">
            <a:avLst/>
          </a:prstGeom>
          <a:noFill/>
          <a:ln/>
        </p:spPr>
        <p:txBody>
          <a:bodyPr wrap="square" lIns="0" tIns="0" rIns="0" bIns="0" rtlCol="0" anchor="t"/>
          <a:lstStyle/>
          <a:p>
            <a:pPr algn="l" indent="0" marL="0">
              <a:lnSpc>
                <a:spcPts val="2200"/>
              </a:lnSpc>
              <a:buNone/>
            </a:pPr>
            <a:r>
              <a:rPr lang="en-US" sz="1400" dirty="0">
                <a:solidFill>
                  <a:srgbClr val="15213F"/>
                </a:solidFill>
                <a:latin typeface="Roboto" pitchFamily="34" charset="0"/>
                <a:ea typeface="Roboto" pitchFamily="34" charset="-122"/>
                <a:cs typeface="Roboto" pitchFamily="34" charset="-120"/>
              </a:rPr>
              <a:t>Authorize project and allocate resources for 37-week implementation</a:t>
            </a:r>
            <a:endParaRPr lang="en-US" sz="1400" dirty="0"/>
          </a:p>
        </p:txBody>
      </p:sp>
      <p:sp>
        <p:nvSpPr>
          <p:cNvPr id="9" name="Shape 7"/>
          <p:cNvSpPr/>
          <p:nvPr/>
        </p:nvSpPr>
        <p:spPr>
          <a:xfrm>
            <a:off x="5114568" y="3892748"/>
            <a:ext cx="4401145" cy="1312902"/>
          </a:xfrm>
          <a:prstGeom prst="rect">
            <a:avLst/>
          </a:prstGeom>
          <a:solidFill>
            <a:srgbClr val="E9ECF2"/>
          </a:solidFill>
          <a:ln/>
        </p:spPr>
      </p:sp>
      <p:sp>
        <p:nvSpPr>
          <p:cNvPr id="10" name="Shape 8"/>
          <p:cNvSpPr/>
          <p:nvPr/>
        </p:nvSpPr>
        <p:spPr>
          <a:xfrm>
            <a:off x="5114568" y="3892748"/>
            <a:ext cx="22860" cy="1312902"/>
          </a:xfrm>
          <a:prstGeom prst="roundRect">
            <a:avLst>
              <a:gd name="adj" fmla="val 117052"/>
            </a:avLst>
          </a:prstGeom>
          <a:solidFill>
            <a:srgbClr val="CFD2D8"/>
          </a:solidFill>
          <a:ln/>
        </p:spPr>
      </p:sp>
      <p:sp>
        <p:nvSpPr>
          <p:cNvPr id="11" name="Text 9"/>
          <p:cNvSpPr/>
          <p:nvPr/>
        </p:nvSpPr>
        <p:spPr>
          <a:xfrm>
            <a:off x="5292923" y="4071104"/>
            <a:ext cx="2229803" cy="278725"/>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Assemble Core Team</a:t>
            </a:r>
            <a:endParaRPr lang="en-US" sz="1750" dirty="0"/>
          </a:p>
        </p:txBody>
      </p:sp>
      <p:sp>
        <p:nvSpPr>
          <p:cNvPr id="12" name="Text 10"/>
          <p:cNvSpPr/>
          <p:nvPr/>
        </p:nvSpPr>
        <p:spPr>
          <a:xfrm>
            <a:off x="5292923" y="4456748"/>
            <a:ext cx="4044434" cy="570548"/>
          </a:xfrm>
          <a:prstGeom prst="rect">
            <a:avLst/>
          </a:prstGeom>
          <a:noFill/>
          <a:ln/>
        </p:spPr>
        <p:txBody>
          <a:bodyPr wrap="square" lIns="0" tIns="0" rIns="0" bIns="0" rtlCol="0" anchor="t"/>
          <a:lstStyle/>
          <a:p>
            <a:pPr algn="l" indent="0" marL="0">
              <a:lnSpc>
                <a:spcPts val="2200"/>
              </a:lnSpc>
              <a:buNone/>
            </a:pPr>
            <a:r>
              <a:rPr lang="en-US" sz="1400" dirty="0">
                <a:solidFill>
                  <a:srgbClr val="15213F"/>
                </a:solidFill>
                <a:latin typeface="Roboto" pitchFamily="34" charset="0"/>
                <a:ea typeface="Roboto" pitchFamily="34" charset="-122"/>
                <a:cs typeface="Roboto" pitchFamily="34" charset="-120"/>
              </a:rPr>
              <a:t>Recruit 10-12 dedicated professionals across product, engineering, and operations</a:t>
            </a:r>
            <a:endParaRPr lang="en-US" sz="1400" dirty="0"/>
          </a:p>
        </p:txBody>
      </p:sp>
      <p:sp>
        <p:nvSpPr>
          <p:cNvPr id="13" name="Shape 11"/>
          <p:cNvSpPr/>
          <p:nvPr/>
        </p:nvSpPr>
        <p:spPr>
          <a:xfrm>
            <a:off x="9515713" y="3892748"/>
            <a:ext cx="4401145" cy="1312902"/>
          </a:xfrm>
          <a:prstGeom prst="rect">
            <a:avLst/>
          </a:prstGeom>
          <a:solidFill>
            <a:srgbClr val="E9ECF2"/>
          </a:solidFill>
          <a:ln/>
        </p:spPr>
      </p:sp>
      <p:sp>
        <p:nvSpPr>
          <p:cNvPr id="14" name="Shape 12"/>
          <p:cNvSpPr/>
          <p:nvPr/>
        </p:nvSpPr>
        <p:spPr>
          <a:xfrm>
            <a:off x="9515713" y="3892748"/>
            <a:ext cx="22860" cy="1312902"/>
          </a:xfrm>
          <a:prstGeom prst="roundRect">
            <a:avLst>
              <a:gd name="adj" fmla="val 117052"/>
            </a:avLst>
          </a:prstGeom>
          <a:solidFill>
            <a:srgbClr val="CFD2D8"/>
          </a:solidFill>
          <a:ln/>
        </p:spPr>
      </p:sp>
      <p:sp>
        <p:nvSpPr>
          <p:cNvPr id="15" name="Text 13"/>
          <p:cNvSpPr/>
          <p:nvPr/>
        </p:nvSpPr>
        <p:spPr>
          <a:xfrm>
            <a:off x="9694069" y="4071104"/>
            <a:ext cx="2229803" cy="278725"/>
          </a:xfrm>
          <a:prstGeom prst="rect">
            <a:avLst/>
          </a:prstGeom>
          <a:noFill/>
          <a:ln/>
        </p:spPr>
        <p:txBody>
          <a:bodyPr wrap="none" lIns="0" tIns="0" rIns="0" bIns="0" rtlCol="0" anchor="t"/>
          <a:lstStyle/>
          <a:p>
            <a:pPr algn="l" indent="0" marL="0">
              <a:lnSpc>
                <a:spcPts val="2150"/>
              </a:lnSpc>
              <a:buNone/>
            </a:pPr>
            <a:r>
              <a:rPr lang="en-US" sz="1750" dirty="0">
                <a:solidFill>
                  <a:srgbClr val="15213F"/>
                </a:solidFill>
                <a:latin typeface="Roboto Slab" pitchFamily="34" charset="0"/>
                <a:ea typeface="Roboto Slab" pitchFamily="34" charset="-122"/>
                <a:cs typeface="Roboto Slab" pitchFamily="34" charset="-120"/>
              </a:rPr>
              <a:t>Kick Off Discovery</a:t>
            </a:r>
            <a:endParaRPr lang="en-US" sz="1750" dirty="0"/>
          </a:p>
        </p:txBody>
      </p:sp>
      <p:sp>
        <p:nvSpPr>
          <p:cNvPr id="16" name="Text 14"/>
          <p:cNvSpPr/>
          <p:nvPr/>
        </p:nvSpPr>
        <p:spPr>
          <a:xfrm>
            <a:off x="9694069" y="4456748"/>
            <a:ext cx="4044434" cy="570548"/>
          </a:xfrm>
          <a:prstGeom prst="rect">
            <a:avLst/>
          </a:prstGeom>
          <a:noFill/>
          <a:ln/>
        </p:spPr>
        <p:txBody>
          <a:bodyPr wrap="square" lIns="0" tIns="0" rIns="0" bIns="0" rtlCol="0" anchor="t"/>
          <a:lstStyle/>
          <a:p>
            <a:pPr algn="l" indent="0" marL="0">
              <a:lnSpc>
                <a:spcPts val="2200"/>
              </a:lnSpc>
              <a:buNone/>
            </a:pPr>
            <a:r>
              <a:rPr lang="en-US" sz="1400" dirty="0">
                <a:solidFill>
                  <a:srgbClr val="15213F"/>
                </a:solidFill>
                <a:latin typeface="Roboto" pitchFamily="34" charset="0"/>
                <a:ea typeface="Roboto" pitchFamily="34" charset="-122"/>
                <a:cs typeface="Roboto" pitchFamily="34" charset="-120"/>
              </a:rPr>
              <a:t>Launch stakeholder workshops within the next 2 weeks to begin requirements gathering</a:t>
            </a:r>
            <a:endParaRPr lang="en-US" sz="1400" dirty="0"/>
          </a:p>
        </p:txBody>
      </p:sp>
      <p:sp>
        <p:nvSpPr>
          <p:cNvPr id="17" name="Shape 15"/>
          <p:cNvSpPr/>
          <p:nvPr/>
        </p:nvSpPr>
        <p:spPr>
          <a:xfrm>
            <a:off x="713542" y="5495397"/>
            <a:ext cx="13203317" cy="29885"/>
          </a:xfrm>
          <a:prstGeom prst="rect">
            <a:avLst/>
          </a:prstGeom>
          <a:solidFill>
            <a:srgbClr val="15213F">
              <a:alpha val="50000"/>
            </a:srgbClr>
          </a:solidFill>
          <a:ln/>
        </p:spPr>
      </p:sp>
      <p:sp>
        <p:nvSpPr>
          <p:cNvPr id="18" name="Text 16"/>
          <p:cNvSpPr/>
          <p:nvPr/>
        </p:nvSpPr>
        <p:spPr>
          <a:xfrm>
            <a:off x="713542" y="5725835"/>
            <a:ext cx="13203317" cy="285274"/>
          </a:xfrm>
          <a:prstGeom prst="rect">
            <a:avLst/>
          </a:prstGeom>
          <a:noFill/>
          <a:ln/>
        </p:spPr>
        <p:txBody>
          <a:bodyPr wrap="none" lIns="0" tIns="0" rIns="0" bIns="0" rtlCol="0" anchor="t"/>
          <a:lstStyle/>
          <a:p>
            <a:pPr algn="ctr" indent="0" marL="0">
              <a:lnSpc>
                <a:spcPts val="2200"/>
              </a:lnSpc>
              <a:buNone/>
            </a:pPr>
            <a:r>
              <a:rPr lang="en-US" sz="1400" b="1" dirty="0">
                <a:solidFill>
                  <a:srgbClr val="15213F"/>
                </a:solidFill>
                <a:latin typeface="Roboto" pitchFamily="34" charset="0"/>
                <a:ea typeface="Roboto" pitchFamily="34" charset="-122"/>
                <a:cs typeface="Roboto" pitchFamily="34" charset="-120"/>
              </a:rPr>
              <a:t>Ready to Transform Your Business Assurance Operations?</a:t>
            </a:r>
            <a:endParaRPr lang="en-US" sz="1400" dirty="0"/>
          </a:p>
        </p:txBody>
      </p:sp>
      <p:sp>
        <p:nvSpPr>
          <p:cNvPr id="19" name="Text 17"/>
          <p:cNvSpPr/>
          <p:nvPr/>
        </p:nvSpPr>
        <p:spPr>
          <a:xfrm>
            <a:off x="713542" y="6211729"/>
            <a:ext cx="13203317" cy="285274"/>
          </a:xfrm>
          <a:prstGeom prst="rect">
            <a:avLst/>
          </a:prstGeom>
          <a:noFill/>
          <a:ln/>
        </p:spPr>
        <p:txBody>
          <a:bodyPr wrap="none" lIns="0" tIns="0" rIns="0" bIns="0" rtlCol="0" anchor="t"/>
          <a:lstStyle/>
          <a:p>
            <a:pPr algn="ctr" indent="0" marL="0">
              <a:lnSpc>
                <a:spcPts val="2200"/>
              </a:lnSpc>
              <a:buNone/>
            </a:pPr>
            <a:r>
              <a:rPr lang="en-US" sz="1400" dirty="0">
                <a:solidFill>
                  <a:srgbClr val="15213F"/>
                </a:solidFill>
                <a:latin typeface="Roboto" pitchFamily="34" charset="0"/>
                <a:ea typeface="Roboto" pitchFamily="34" charset="-122"/>
                <a:cs typeface="Roboto" pitchFamily="34" charset="-120"/>
              </a:rPr>
              <a:t>Contact us to schedule a detailed discovery session and begin your SPARQ implementation journey.</a:t>
            </a:r>
            <a:endParaRPr lang="en-US" sz="1400" dirty="0"/>
          </a:p>
        </p:txBody>
      </p:sp>
      <p:sp>
        <p:nvSpPr>
          <p:cNvPr id="20" name="Shape 18"/>
          <p:cNvSpPr/>
          <p:nvPr/>
        </p:nvSpPr>
        <p:spPr>
          <a:xfrm>
            <a:off x="713542" y="6697623"/>
            <a:ext cx="13203317" cy="1043107"/>
          </a:xfrm>
          <a:prstGeom prst="roundRect">
            <a:avLst>
              <a:gd name="adj" fmla="val 2565"/>
            </a:avLst>
          </a:prstGeom>
          <a:solidFill>
            <a:srgbClr val="C3CFEF"/>
          </a:solidFill>
          <a:ln/>
        </p:spPr>
      </p:sp>
      <p:pic>
        <p:nvPicPr>
          <p:cNvPr id="21" name="Image 0" descr="preencoded.png">    </p:cNvPr>
          <p:cNvPicPr>
            <a:picLocks noChangeAspect="1"/>
          </p:cNvPicPr>
          <p:nvPr/>
        </p:nvPicPr>
        <p:blipFill>
          <a:blip r:embed="rId1"/>
          <a:stretch>
            <a:fillRect/>
          </a:stretch>
        </p:blipFill>
        <p:spPr>
          <a:xfrm>
            <a:off x="891897" y="6962537"/>
            <a:ext cx="222885" cy="178356"/>
          </a:xfrm>
          <a:prstGeom prst="rect">
            <a:avLst/>
          </a:prstGeom>
        </p:spPr>
      </p:pic>
      <p:sp>
        <p:nvSpPr>
          <p:cNvPr id="22" name="Text 19"/>
          <p:cNvSpPr/>
          <p:nvPr/>
        </p:nvSpPr>
        <p:spPr>
          <a:xfrm>
            <a:off x="1293138" y="6920508"/>
            <a:ext cx="12445365" cy="570548"/>
          </a:xfrm>
          <a:prstGeom prst="rect">
            <a:avLst/>
          </a:prstGeom>
          <a:noFill/>
          <a:ln/>
        </p:spPr>
        <p:txBody>
          <a:bodyPr wrap="square" lIns="0" tIns="0" rIns="0" bIns="0" rtlCol="0" anchor="t"/>
          <a:lstStyle/>
          <a:p>
            <a:pPr algn="l" indent="0" marL="0">
              <a:lnSpc>
                <a:spcPts val="2200"/>
              </a:lnSpc>
              <a:buNone/>
            </a:pPr>
            <a:r>
              <a:rPr lang="en-US" sz="1400" b="1" dirty="0">
                <a:solidFill>
                  <a:srgbClr val="000000"/>
                </a:solidFill>
                <a:latin typeface="Roboto" pitchFamily="34" charset="0"/>
                <a:ea typeface="Roboto" pitchFamily="34" charset="-122"/>
                <a:cs typeface="Roboto" pitchFamily="34" charset="-120"/>
              </a:rPr>
              <a:t>Questions?</a:t>
            </a:r>
            <a:pPr algn="l" indent="0" marL="0">
              <a:lnSpc>
                <a:spcPts val="2200"/>
              </a:lnSpc>
              <a:buNone/>
            </a:pPr>
            <a:r>
              <a:rPr lang="en-US" sz="1400" dirty="0">
                <a:solidFill>
                  <a:srgbClr val="000000"/>
                </a:solidFill>
                <a:latin typeface="Roboto" pitchFamily="34" charset="0"/>
                <a:ea typeface="Roboto" pitchFamily="34" charset="-122"/>
                <a:cs typeface="Roboto" pitchFamily="34" charset="-120"/>
              </a:rPr>
              <a:t> Our team is ready to provide detailed answers on architecture, security, compliance, implementation, and ROI modeling specific to your organization's needs.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46823"/>
            <a:ext cx="10898029"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SPARQ Platform: Unified AI-Agent Automation</a:t>
            </a:r>
            <a:endParaRPr lang="en-US" sz="3900" dirty="0"/>
          </a:p>
        </p:txBody>
      </p:sp>
      <p:sp>
        <p:nvSpPr>
          <p:cNvPr id="3" name="Text 1"/>
          <p:cNvSpPr/>
          <p:nvPr/>
        </p:nvSpPr>
        <p:spPr>
          <a:xfrm>
            <a:off x="793790" y="226373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SPARQ delivers a unified, multitenant, on-premises platform that fundamentally transforms business-assurance workflows. Built for enterprise financial services, SPARQ automates complex decision-making while maintaining the governance and auditability that regulated institutions require.</a:t>
            </a:r>
            <a:endParaRPr lang="en-US" sz="1550" dirty="0"/>
          </a:p>
        </p:txBody>
      </p:sp>
      <p:sp>
        <p:nvSpPr>
          <p:cNvPr id="4" name="Text 2"/>
          <p:cNvSpPr/>
          <p:nvPr/>
        </p:nvSpPr>
        <p:spPr>
          <a:xfrm>
            <a:off x="793790" y="312205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01</a:t>
            </a:r>
            <a:endParaRPr lang="en-US" sz="1550" dirty="0"/>
          </a:p>
        </p:txBody>
      </p:sp>
      <p:pic>
        <p:nvPicPr>
          <p:cNvPr id="5" name="Image 0" descr="preencoded.png">    </p:cNvPr>
          <p:cNvPicPr>
            <a:picLocks noChangeAspect="1"/>
          </p:cNvPicPr>
          <p:nvPr/>
        </p:nvPicPr>
        <p:blipFill>
          <a:blip r:embed="rId1"/>
          <a:stretch>
            <a:fillRect/>
          </a:stretch>
        </p:blipFill>
        <p:spPr>
          <a:xfrm>
            <a:off x="793790" y="3436382"/>
            <a:ext cx="6422231" cy="22860"/>
          </a:xfrm>
          <a:prstGeom prst="rect">
            <a:avLst/>
          </a:prstGeom>
        </p:spPr>
      </p:pic>
      <p:sp>
        <p:nvSpPr>
          <p:cNvPr id="6" name="Text 3"/>
          <p:cNvSpPr/>
          <p:nvPr/>
        </p:nvSpPr>
        <p:spPr>
          <a:xfrm>
            <a:off x="793790" y="35812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Onboarding Module</a:t>
            </a:r>
            <a:endParaRPr lang="en-US" sz="1950" dirty="0"/>
          </a:p>
        </p:txBody>
      </p:sp>
      <p:sp>
        <p:nvSpPr>
          <p:cNvPr id="7" name="Text 4"/>
          <p:cNvSpPr/>
          <p:nvPr/>
        </p:nvSpPr>
        <p:spPr>
          <a:xfrm>
            <a:off x="793790" y="4010501"/>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Tenant-aware portal converts business requirements into machine-readable specifications with complete metadata captured in JSON/YAML runbook format.</a:t>
            </a:r>
            <a:endParaRPr lang="en-US" sz="1550" dirty="0"/>
          </a:p>
        </p:txBody>
      </p:sp>
      <p:sp>
        <p:nvSpPr>
          <p:cNvPr id="8" name="Text 5"/>
          <p:cNvSpPr/>
          <p:nvPr/>
        </p:nvSpPr>
        <p:spPr>
          <a:xfrm>
            <a:off x="7414379" y="312205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02</a:t>
            </a:r>
            <a:endParaRPr lang="en-US" sz="1550" dirty="0"/>
          </a:p>
        </p:txBody>
      </p:sp>
      <p:pic>
        <p:nvPicPr>
          <p:cNvPr id="9" name="Image 1" descr="preencoded.png">    </p:cNvPr>
          <p:cNvPicPr>
            <a:picLocks noChangeAspect="1"/>
          </p:cNvPicPr>
          <p:nvPr/>
        </p:nvPicPr>
        <p:blipFill>
          <a:blip r:embed="rId2"/>
          <a:stretch>
            <a:fillRect/>
          </a:stretch>
        </p:blipFill>
        <p:spPr>
          <a:xfrm>
            <a:off x="7414379" y="3436382"/>
            <a:ext cx="6422231" cy="22860"/>
          </a:xfrm>
          <a:prstGeom prst="rect">
            <a:avLst/>
          </a:prstGeom>
        </p:spPr>
      </p:pic>
      <p:sp>
        <p:nvSpPr>
          <p:cNvPr id="10" name="Text 6"/>
          <p:cNvSpPr/>
          <p:nvPr/>
        </p:nvSpPr>
        <p:spPr>
          <a:xfrm>
            <a:off x="7414379" y="35812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SPARQ Studio</a:t>
            </a:r>
            <a:endParaRPr lang="en-US" sz="1950" dirty="0"/>
          </a:p>
        </p:txBody>
      </p:sp>
      <p:sp>
        <p:nvSpPr>
          <p:cNvPr id="11" name="Text 7"/>
          <p:cNvSpPr/>
          <p:nvPr/>
        </p:nvSpPr>
        <p:spPr>
          <a:xfrm>
            <a:off x="7414379" y="4010501"/>
            <a:ext cx="6422231" cy="95261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Transforms runbook specs into deployable AI agents with natural-language runbooks, YAML configs, and Agent.py code. Test on synthetic data with explainable reasoning.</a:t>
            </a:r>
            <a:endParaRPr lang="en-US" sz="1550" dirty="0"/>
          </a:p>
        </p:txBody>
      </p:sp>
      <p:sp>
        <p:nvSpPr>
          <p:cNvPr id="12" name="Text 8"/>
          <p:cNvSpPr/>
          <p:nvPr/>
        </p:nvSpPr>
        <p:spPr>
          <a:xfrm>
            <a:off x="793790" y="531030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03</a:t>
            </a:r>
            <a:endParaRPr lang="en-US" sz="1550" dirty="0"/>
          </a:p>
        </p:txBody>
      </p:sp>
      <p:pic>
        <p:nvPicPr>
          <p:cNvPr id="13" name="Image 2" descr="preencoded.png">    </p:cNvPr>
          <p:cNvPicPr>
            <a:picLocks noChangeAspect="1"/>
          </p:cNvPicPr>
          <p:nvPr/>
        </p:nvPicPr>
        <p:blipFill>
          <a:blip r:embed="rId3"/>
          <a:stretch>
            <a:fillRect/>
          </a:stretch>
        </p:blipFill>
        <p:spPr>
          <a:xfrm>
            <a:off x="793790" y="5604867"/>
            <a:ext cx="6422231" cy="22860"/>
          </a:xfrm>
          <a:prstGeom prst="rect">
            <a:avLst/>
          </a:prstGeom>
        </p:spPr>
      </p:pic>
      <p:sp>
        <p:nvSpPr>
          <p:cNvPr id="14" name="Text 9"/>
          <p:cNvSpPr/>
          <p:nvPr/>
        </p:nvSpPr>
        <p:spPr>
          <a:xfrm>
            <a:off x="793790" y="57695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CI/CD + Deployment</a:t>
            </a:r>
            <a:endParaRPr lang="en-US" sz="1950" dirty="0"/>
          </a:p>
        </p:txBody>
      </p:sp>
      <p:sp>
        <p:nvSpPr>
          <p:cNvPr id="15" name="Text 10"/>
          <p:cNvSpPr/>
          <p:nvPr/>
        </p:nvSpPr>
        <p:spPr>
          <a:xfrm>
            <a:off x="793790" y="6198751"/>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GitHub integration enables version control and collaboration with human-in-loop review before deployment to on-premises OCP infrastructure.</a:t>
            </a:r>
            <a:endParaRPr lang="en-US" sz="1550" dirty="0"/>
          </a:p>
        </p:txBody>
      </p:sp>
      <p:sp>
        <p:nvSpPr>
          <p:cNvPr id="16" name="Text 11"/>
          <p:cNvSpPr/>
          <p:nvPr/>
        </p:nvSpPr>
        <p:spPr>
          <a:xfrm>
            <a:off x="7414379" y="531030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5213F"/>
                </a:solidFill>
                <a:latin typeface="Roboto Slab Light" pitchFamily="34" charset="0"/>
                <a:ea typeface="Roboto Slab Light" pitchFamily="34" charset="-122"/>
                <a:cs typeface="Roboto Slab Light" pitchFamily="34" charset="-120"/>
              </a:rPr>
              <a:t>04</a:t>
            </a:r>
            <a:endParaRPr lang="en-US" sz="1550" dirty="0"/>
          </a:p>
        </p:txBody>
      </p:sp>
      <p:pic>
        <p:nvPicPr>
          <p:cNvPr id="17" name="Image 3" descr="preencoded.png">    </p:cNvPr>
          <p:cNvPicPr>
            <a:picLocks noChangeAspect="1"/>
          </p:cNvPicPr>
          <p:nvPr/>
        </p:nvPicPr>
        <p:blipFill>
          <a:blip r:embed="rId4"/>
          <a:stretch>
            <a:fillRect/>
          </a:stretch>
        </p:blipFill>
        <p:spPr>
          <a:xfrm>
            <a:off x="7414379" y="5604867"/>
            <a:ext cx="6422231" cy="22860"/>
          </a:xfrm>
          <a:prstGeom prst="rect">
            <a:avLst/>
          </a:prstGeom>
        </p:spPr>
      </p:pic>
      <p:sp>
        <p:nvSpPr>
          <p:cNvPr id="18" name="Text 12"/>
          <p:cNvSpPr/>
          <p:nvPr/>
        </p:nvSpPr>
        <p:spPr>
          <a:xfrm>
            <a:off x="7414379" y="5769531"/>
            <a:ext cx="2929890"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Multitenant Architecture</a:t>
            </a:r>
            <a:endParaRPr lang="en-US" sz="1950" dirty="0"/>
          </a:p>
        </p:txBody>
      </p:sp>
      <p:sp>
        <p:nvSpPr>
          <p:cNvPr id="19" name="Text 13"/>
          <p:cNvSpPr/>
          <p:nvPr/>
        </p:nvSpPr>
        <p:spPr>
          <a:xfrm>
            <a:off x="7414379" y="6198751"/>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Each business unit operates as an isolated tenant with shared infrastructure, complete data isolation, and enterprise-wide governance.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31821"/>
            <a:ext cx="8436769" cy="620078"/>
          </a:xfrm>
          <a:prstGeom prst="rect">
            <a:avLst/>
          </a:prstGeom>
          <a:noFill/>
          <a:ln/>
        </p:spPr>
        <p:txBody>
          <a:bodyPr wrap="none" lIns="0" tIns="0" rIns="0" bIns="0" rtlCol="0" anchor="t"/>
          <a:lstStyle/>
          <a:p>
            <a:pPr algn="l" indent="0" marL="0">
              <a:lnSpc>
                <a:spcPts val="4850"/>
              </a:lnSpc>
              <a:buNone/>
            </a:pPr>
            <a:r>
              <a:rPr lang="en-US" sz="3900" dirty="0">
                <a:solidFill>
                  <a:srgbClr val="3257B8"/>
                </a:solidFill>
                <a:latin typeface="Roboto Slab" pitchFamily="34" charset="0"/>
                <a:ea typeface="Roboto Slab" pitchFamily="34" charset="-122"/>
                <a:cs typeface="Roboto Slab" pitchFamily="34" charset="-120"/>
              </a:rPr>
              <a:t>Transformational Value Proposition</a:t>
            </a:r>
            <a:endParaRPr lang="en-US" sz="3900" dirty="0"/>
          </a:p>
        </p:txBody>
      </p:sp>
      <p:sp>
        <p:nvSpPr>
          <p:cNvPr id="3" name="Text 1"/>
          <p:cNvSpPr/>
          <p:nvPr/>
        </p:nvSpPr>
        <p:spPr>
          <a:xfrm>
            <a:off x="793790" y="2347913"/>
            <a:ext cx="4182189" cy="654963"/>
          </a:xfrm>
          <a:prstGeom prst="rect">
            <a:avLst/>
          </a:prstGeom>
          <a:noFill/>
          <a:ln/>
        </p:spPr>
        <p:txBody>
          <a:bodyPr wrap="none" lIns="0" tIns="0" rIns="0" bIns="0" rtlCol="0" anchor="t"/>
          <a:lstStyle/>
          <a:p>
            <a:pPr algn="ctr" indent="0" marL="0">
              <a:lnSpc>
                <a:spcPts val="5150"/>
              </a:lnSpc>
              <a:buNone/>
            </a:pPr>
            <a:r>
              <a:rPr lang="en-US" sz="5150" dirty="0">
                <a:solidFill>
                  <a:srgbClr val="15213F"/>
                </a:solidFill>
                <a:latin typeface="Roboto Slab" pitchFamily="34" charset="0"/>
                <a:ea typeface="Roboto Slab" pitchFamily="34" charset="-122"/>
                <a:cs typeface="Roboto Slab" pitchFamily="34" charset="-120"/>
              </a:rPr>
              <a:t>70-90%</a:t>
            </a:r>
            <a:endParaRPr lang="en-US" sz="5150" dirty="0"/>
          </a:p>
        </p:txBody>
      </p:sp>
      <p:sp>
        <p:nvSpPr>
          <p:cNvPr id="4" name="Text 2"/>
          <p:cNvSpPr/>
          <p:nvPr/>
        </p:nvSpPr>
        <p:spPr>
          <a:xfrm>
            <a:off x="1608773" y="3250883"/>
            <a:ext cx="2552105" cy="310158"/>
          </a:xfrm>
          <a:prstGeom prst="rect">
            <a:avLst/>
          </a:prstGeom>
          <a:noFill/>
          <a:ln/>
        </p:spPr>
        <p:txBody>
          <a:bodyPr wrap="none" lIns="0" tIns="0" rIns="0" bIns="0" rtlCol="0" anchor="t"/>
          <a:lstStyle/>
          <a:p>
            <a:pPr algn="ctr"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Cycle Time Reduction</a:t>
            </a:r>
            <a:endParaRPr lang="en-US" sz="1950" dirty="0"/>
          </a:p>
        </p:txBody>
      </p:sp>
      <p:sp>
        <p:nvSpPr>
          <p:cNvPr id="5" name="Text 3"/>
          <p:cNvSpPr/>
          <p:nvPr/>
        </p:nvSpPr>
        <p:spPr>
          <a:xfrm>
            <a:off x="793790" y="3680103"/>
            <a:ext cx="4182189" cy="952619"/>
          </a:xfrm>
          <a:prstGeom prst="rect">
            <a:avLst/>
          </a:prstGeom>
          <a:noFill/>
          <a:ln/>
        </p:spPr>
        <p:txBody>
          <a:bodyPr wrap="square" lIns="0" tIns="0" rIns="0" bIns="0" rtlCol="0" anchor="t"/>
          <a:lstStyle/>
          <a:p>
            <a:pPr algn="ctr" indent="0" marL="0">
              <a:lnSpc>
                <a:spcPts val="2500"/>
              </a:lnSpc>
              <a:buNone/>
            </a:pPr>
            <a:r>
              <a:rPr lang="en-US" sz="1550" dirty="0">
                <a:solidFill>
                  <a:srgbClr val="15213F"/>
                </a:solidFill>
                <a:latin typeface="Roboto" pitchFamily="34" charset="0"/>
                <a:ea typeface="Roboto" pitchFamily="34" charset="-122"/>
                <a:cs typeface="Roboto" pitchFamily="34" charset="-120"/>
              </a:rPr>
              <a:t>Replace multi-system manual checks with automated agents that deliver decisions in minutes, not hours or days.</a:t>
            </a:r>
            <a:endParaRPr lang="en-US" sz="1550" dirty="0"/>
          </a:p>
        </p:txBody>
      </p:sp>
      <p:sp>
        <p:nvSpPr>
          <p:cNvPr id="6" name="Text 4"/>
          <p:cNvSpPr/>
          <p:nvPr/>
        </p:nvSpPr>
        <p:spPr>
          <a:xfrm>
            <a:off x="5223986" y="2347913"/>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15213F"/>
                </a:solidFill>
                <a:latin typeface="Roboto Slab" pitchFamily="34" charset="0"/>
                <a:ea typeface="Roboto Slab" pitchFamily="34" charset="-122"/>
                <a:cs typeface="Roboto Slab" pitchFamily="34" charset="-120"/>
              </a:rPr>
              <a:t>100%</a:t>
            </a:r>
            <a:endParaRPr lang="en-US" sz="5150" dirty="0"/>
          </a:p>
        </p:txBody>
      </p:sp>
      <p:sp>
        <p:nvSpPr>
          <p:cNvPr id="7" name="Text 5"/>
          <p:cNvSpPr/>
          <p:nvPr/>
        </p:nvSpPr>
        <p:spPr>
          <a:xfrm>
            <a:off x="6074688" y="325088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Decision Traceability</a:t>
            </a:r>
            <a:endParaRPr lang="en-US" sz="1950" dirty="0"/>
          </a:p>
        </p:txBody>
      </p:sp>
      <p:sp>
        <p:nvSpPr>
          <p:cNvPr id="8" name="Text 6"/>
          <p:cNvSpPr/>
          <p:nvPr/>
        </p:nvSpPr>
        <p:spPr>
          <a:xfrm>
            <a:off x="5223986" y="3680103"/>
            <a:ext cx="4182308" cy="952619"/>
          </a:xfrm>
          <a:prstGeom prst="rect">
            <a:avLst/>
          </a:prstGeom>
          <a:noFill/>
          <a:ln/>
        </p:spPr>
        <p:txBody>
          <a:bodyPr wrap="square" lIns="0" tIns="0" rIns="0" bIns="0" rtlCol="0" anchor="t"/>
          <a:lstStyle/>
          <a:p>
            <a:pPr algn="ctr" indent="0" marL="0">
              <a:lnSpc>
                <a:spcPts val="2500"/>
              </a:lnSpc>
              <a:buNone/>
            </a:pPr>
            <a:r>
              <a:rPr lang="en-US" sz="1550" dirty="0">
                <a:solidFill>
                  <a:srgbClr val="15213F"/>
                </a:solidFill>
                <a:latin typeface="Roboto" pitchFamily="34" charset="0"/>
                <a:ea typeface="Roboto" pitchFamily="34" charset="-122"/>
                <a:cs typeface="Roboto" pitchFamily="34" charset="-120"/>
              </a:rPr>
              <a:t>Every decision comes with complete traceable reasoning, reducing compliance risk and audit burden significantly.</a:t>
            </a:r>
            <a:endParaRPr lang="en-US" sz="1550" dirty="0"/>
          </a:p>
        </p:txBody>
      </p:sp>
      <p:sp>
        <p:nvSpPr>
          <p:cNvPr id="9" name="Text 7"/>
          <p:cNvSpPr/>
          <p:nvPr/>
        </p:nvSpPr>
        <p:spPr>
          <a:xfrm>
            <a:off x="9654302" y="2347913"/>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15213F"/>
                </a:solidFill>
                <a:latin typeface="Roboto Slab" pitchFamily="34" charset="0"/>
                <a:ea typeface="Roboto Slab" pitchFamily="34" charset="-122"/>
                <a:cs typeface="Roboto Slab" pitchFamily="34" charset="-120"/>
              </a:rPr>
              <a:t>100+</a:t>
            </a:r>
            <a:endParaRPr lang="en-US" sz="5150" dirty="0"/>
          </a:p>
        </p:txBody>
      </p:sp>
      <p:sp>
        <p:nvSpPr>
          <p:cNvPr id="10" name="Text 8"/>
          <p:cNvSpPr/>
          <p:nvPr/>
        </p:nvSpPr>
        <p:spPr>
          <a:xfrm>
            <a:off x="10505003" y="325088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Analysts Redeployed</a:t>
            </a:r>
            <a:endParaRPr lang="en-US" sz="1950" dirty="0"/>
          </a:p>
        </p:txBody>
      </p:sp>
      <p:sp>
        <p:nvSpPr>
          <p:cNvPr id="11" name="Text 9"/>
          <p:cNvSpPr/>
          <p:nvPr/>
        </p:nvSpPr>
        <p:spPr>
          <a:xfrm>
            <a:off x="9654302" y="3680103"/>
            <a:ext cx="4182308" cy="952619"/>
          </a:xfrm>
          <a:prstGeom prst="rect">
            <a:avLst/>
          </a:prstGeom>
          <a:noFill/>
          <a:ln/>
        </p:spPr>
        <p:txBody>
          <a:bodyPr wrap="square" lIns="0" tIns="0" rIns="0" bIns="0" rtlCol="0" anchor="t"/>
          <a:lstStyle/>
          <a:p>
            <a:pPr algn="ctr" indent="0" marL="0">
              <a:lnSpc>
                <a:spcPts val="2500"/>
              </a:lnSpc>
              <a:buNone/>
            </a:pPr>
            <a:r>
              <a:rPr lang="en-US" sz="1550" dirty="0">
                <a:solidFill>
                  <a:srgbClr val="15213F"/>
                </a:solidFill>
                <a:latin typeface="Roboto" pitchFamily="34" charset="0"/>
                <a:ea typeface="Roboto" pitchFamily="34" charset="-122"/>
                <a:cs typeface="Roboto" pitchFamily="34" charset="-120"/>
              </a:rPr>
              <a:t>Free your specialist workforce from manual checks to focus on exceptions and high-value strategic work.</a:t>
            </a:r>
            <a:endParaRPr lang="en-US" sz="1550" dirty="0"/>
          </a:p>
        </p:txBody>
      </p:sp>
      <p:sp>
        <p:nvSpPr>
          <p:cNvPr id="12" name="Shape 10"/>
          <p:cNvSpPr/>
          <p:nvPr/>
        </p:nvSpPr>
        <p:spPr>
          <a:xfrm>
            <a:off x="793790" y="4855964"/>
            <a:ext cx="4215289" cy="2141815"/>
          </a:xfrm>
          <a:prstGeom prst="roundRect">
            <a:avLst>
              <a:gd name="adj" fmla="val 1390"/>
            </a:avLst>
          </a:prstGeom>
          <a:solidFill>
            <a:srgbClr val="FBFCFE"/>
          </a:solidFill>
          <a:ln w="22860">
            <a:solidFill>
              <a:srgbClr val="CFD2D8"/>
            </a:solidFill>
            <a:prstDash val="solid"/>
          </a:ln>
        </p:spPr>
      </p:sp>
      <p:sp>
        <p:nvSpPr>
          <p:cNvPr id="13" name="Text 11"/>
          <p:cNvSpPr/>
          <p:nvPr/>
        </p:nvSpPr>
        <p:spPr>
          <a:xfrm>
            <a:off x="1015008" y="5077182"/>
            <a:ext cx="3252073"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Rapid Use-Case Onboarding</a:t>
            </a:r>
            <a:endParaRPr lang="en-US" sz="1950" dirty="0"/>
          </a:p>
        </p:txBody>
      </p:sp>
      <p:sp>
        <p:nvSpPr>
          <p:cNvPr id="14" name="Text 12"/>
          <p:cNvSpPr/>
          <p:nvPr/>
        </p:nvSpPr>
        <p:spPr>
          <a:xfrm>
            <a:off x="1015008" y="5506403"/>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Turn a business idea into a running agent in hours, not weeks. Pre-built templates, action library, and synthetic data validation accelerate time-to-value.</a:t>
            </a:r>
            <a:endParaRPr lang="en-US" sz="1550" dirty="0"/>
          </a:p>
        </p:txBody>
      </p:sp>
      <p:sp>
        <p:nvSpPr>
          <p:cNvPr id="15" name="Shape 13"/>
          <p:cNvSpPr/>
          <p:nvPr/>
        </p:nvSpPr>
        <p:spPr>
          <a:xfrm>
            <a:off x="5207437" y="4855964"/>
            <a:ext cx="4215408" cy="2141815"/>
          </a:xfrm>
          <a:prstGeom prst="roundRect">
            <a:avLst>
              <a:gd name="adj" fmla="val 1390"/>
            </a:avLst>
          </a:prstGeom>
          <a:solidFill>
            <a:srgbClr val="FBFCFE"/>
          </a:solidFill>
          <a:ln w="22860">
            <a:solidFill>
              <a:srgbClr val="CFD2D8"/>
            </a:solidFill>
            <a:prstDash val="solid"/>
          </a:ln>
        </p:spPr>
      </p:sp>
      <p:sp>
        <p:nvSpPr>
          <p:cNvPr id="16" name="Text 14"/>
          <p:cNvSpPr/>
          <p:nvPr/>
        </p:nvSpPr>
        <p:spPr>
          <a:xfrm>
            <a:off x="5428655" y="5077182"/>
            <a:ext cx="3119199"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True Enterprise Scalability</a:t>
            </a:r>
            <a:endParaRPr lang="en-US" sz="1950" dirty="0"/>
          </a:p>
        </p:txBody>
      </p:sp>
      <p:sp>
        <p:nvSpPr>
          <p:cNvPr id="17" name="Text 15"/>
          <p:cNvSpPr/>
          <p:nvPr/>
        </p:nvSpPr>
        <p:spPr>
          <a:xfrm>
            <a:off x="5428655" y="5506403"/>
            <a:ext cx="3772972"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Support multiple business units and use-cases per tenant. Eliminate duplicated effort across the organization with one unified platform.</a:t>
            </a:r>
            <a:endParaRPr lang="en-US" sz="1550" dirty="0"/>
          </a:p>
        </p:txBody>
      </p:sp>
      <p:sp>
        <p:nvSpPr>
          <p:cNvPr id="18" name="Shape 16"/>
          <p:cNvSpPr/>
          <p:nvPr/>
        </p:nvSpPr>
        <p:spPr>
          <a:xfrm>
            <a:off x="9621203" y="4855964"/>
            <a:ext cx="4215289" cy="2141815"/>
          </a:xfrm>
          <a:prstGeom prst="roundRect">
            <a:avLst>
              <a:gd name="adj" fmla="val 1390"/>
            </a:avLst>
          </a:prstGeom>
          <a:solidFill>
            <a:srgbClr val="FBFCFE"/>
          </a:solidFill>
          <a:ln w="22860">
            <a:solidFill>
              <a:srgbClr val="CFD2D8"/>
            </a:solidFill>
            <a:prstDash val="solid"/>
          </a:ln>
        </p:spPr>
      </p:sp>
      <p:sp>
        <p:nvSpPr>
          <p:cNvPr id="19" name="Text 17"/>
          <p:cNvSpPr/>
          <p:nvPr/>
        </p:nvSpPr>
        <p:spPr>
          <a:xfrm>
            <a:off x="9842421" y="5077182"/>
            <a:ext cx="2539722" cy="310158"/>
          </a:xfrm>
          <a:prstGeom prst="rect">
            <a:avLst/>
          </a:prstGeom>
          <a:noFill/>
          <a:ln/>
        </p:spPr>
        <p:txBody>
          <a:bodyPr wrap="none" lIns="0" tIns="0" rIns="0" bIns="0" rtlCol="0" anchor="t"/>
          <a:lstStyle/>
          <a:p>
            <a:pPr algn="l" indent="0" marL="0">
              <a:lnSpc>
                <a:spcPts val="2400"/>
              </a:lnSpc>
              <a:buNone/>
            </a:pPr>
            <a:r>
              <a:rPr lang="en-US" sz="1950" dirty="0">
                <a:solidFill>
                  <a:srgbClr val="15213F"/>
                </a:solidFill>
                <a:latin typeface="Roboto Slab" pitchFamily="34" charset="0"/>
                <a:ea typeface="Roboto Slab" pitchFamily="34" charset="-122"/>
                <a:cs typeface="Roboto Slab" pitchFamily="34" charset="-120"/>
              </a:rPr>
              <a:t>On-Premises Security</a:t>
            </a:r>
            <a:endParaRPr lang="en-US" sz="1950" dirty="0"/>
          </a:p>
        </p:txBody>
      </p:sp>
      <p:sp>
        <p:nvSpPr>
          <p:cNvPr id="20" name="Text 18"/>
          <p:cNvSpPr/>
          <p:nvPr/>
        </p:nvSpPr>
        <p:spPr>
          <a:xfrm>
            <a:off x="9842421" y="5506403"/>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Runs in OCP with enterprise-grade controls. Your data never leaves your environment, ensuring compliance with the strictest regulatory requirements.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98702"/>
            <a:ext cx="7556421" cy="1711642"/>
          </a:xfrm>
          <a:prstGeom prst="rect">
            <a:avLst/>
          </a:prstGeom>
          <a:noFill/>
          <a:ln/>
        </p:spPr>
        <p:txBody>
          <a:bodyPr wrap="square" lIns="0" tIns="0" rIns="0" bIns="0" rtlCol="0" anchor="t"/>
          <a:lstStyle/>
          <a:p>
            <a:pPr algn="l" indent="0" marL="0">
              <a:lnSpc>
                <a:spcPts val="6700"/>
              </a:lnSpc>
              <a:buNone/>
            </a:pPr>
            <a:r>
              <a:rPr lang="en-US" sz="5350" dirty="0">
                <a:solidFill>
                  <a:srgbClr val="3257B8"/>
                </a:solidFill>
                <a:latin typeface="Roboto Slab" pitchFamily="34" charset="0"/>
                <a:ea typeface="Roboto Slab" pitchFamily="34" charset="-122"/>
                <a:cs typeface="Roboto Slab" pitchFamily="34" charset="-120"/>
              </a:rPr>
              <a:t>Consistency, Accuracy &amp; Explainability</a:t>
            </a:r>
            <a:endParaRPr lang="en-US" sz="5350" dirty="0"/>
          </a:p>
        </p:txBody>
      </p:sp>
      <p:sp>
        <p:nvSpPr>
          <p:cNvPr id="4" name="Text 1"/>
          <p:cNvSpPr/>
          <p:nvPr/>
        </p:nvSpPr>
        <p:spPr>
          <a:xfrm>
            <a:off x="793790" y="4008001"/>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15213F"/>
                </a:solidFill>
                <a:latin typeface="Roboto" pitchFamily="34" charset="0"/>
                <a:ea typeface="Roboto" pitchFamily="34" charset="-122"/>
                <a:cs typeface="Roboto" pitchFamily="34" charset="-120"/>
              </a:rPr>
              <a:t>SPARQ fundamentally changes how your organization makes business-assurance decisions. Every automated decision includes complete, traceable reasoning that satisfies auditors and regulators. SMEs retain full control through human-in-loop governance—they approve, review, tune, and govern while the platform handles execution. Final decision authority always remains internal, ensuring your organization maintains accountability while gaining unprecedented efficiency and consistency.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6987" y="581620"/>
            <a:ext cx="6572488" cy="513278"/>
          </a:xfrm>
          <a:prstGeom prst="rect">
            <a:avLst/>
          </a:prstGeom>
          <a:noFill/>
          <a:ln/>
        </p:spPr>
        <p:txBody>
          <a:bodyPr wrap="none" lIns="0" tIns="0" rIns="0" bIns="0" rtlCol="0" anchor="t"/>
          <a:lstStyle/>
          <a:p>
            <a:pPr algn="l" indent="0" marL="0">
              <a:lnSpc>
                <a:spcPts val="4000"/>
              </a:lnSpc>
              <a:buNone/>
            </a:pPr>
            <a:r>
              <a:rPr lang="en-US" sz="3200" dirty="0">
                <a:solidFill>
                  <a:srgbClr val="3257B8"/>
                </a:solidFill>
                <a:latin typeface="Roboto Slab" pitchFamily="34" charset="0"/>
                <a:ea typeface="Roboto Slab" pitchFamily="34" charset="-122"/>
                <a:cs typeface="Roboto Slab" pitchFamily="34" charset="-120"/>
              </a:rPr>
              <a:t>End-to-End Platform Architecture</a:t>
            </a:r>
            <a:endParaRPr lang="en-US" sz="3200" dirty="0"/>
          </a:p>
        </p:txBody>
      </p:sp>
      <p:pic>
        <p:nvPicPr>
          <p:cNvPr id="3" name="Image 0" descr="preencoded.png">    </p:cNvPr>
          <p:cNvPicPr>
            <a:picLocks noChangeAspect="1"/>
          </p:cNvPicPr>
          <p:nvPr/>
        </p:nvPicPr>
        <p:blipFill>
          <a:blip r:embed="rId1"/>
          <a:stretch>
            <a:fillRect/>
          </a:stretch>
        </p:blipFill>
        <p:spPr>
          <a:xfrm>
            <a:off x="656987" y="1669732"/>
            <a:ext cx="6576060" cy="1143000"/>
          </a:xfrm>
          <a:prstGeom prst="rect">
            <a:avLst/>
          </a:prstGeom>
        </p:spPr>
      </p:pic>
      <p:sp>
        <p:nvSpPr>
          <p:cNvPr id="4" name="Text 1"/>
          <p:cNvSpPr/>
          <p:nvPr/>
        </p:nvSpPr>
        <p:spPr>
          <a:xfrm>
            <a:off x="821174" y="2326600"/>
            <a:ext cx="2053114" cy="256580"/>
          </a:xfrm>
          <a:prstGeom prst="rect">
            <a:avLst/>
          </a:prstGeom>
          <a:noFill/>
          <a:ln/>
        </p:spPr>
        <p:txBody>
          <a:bodyPr wrap="none" lIns="0" tIns="0" rIns="0" bIns="0" rtlCol="0" anchor="t"/>
          <a:lstStyle/>
          <a:p>
            <a:pPr algn="l" indent="0" marL="0">
              <a:lnSpc>
                <a:spcPts val="2000"/>
              </a:lnSpc>
              <a:buNone/>
            </a:pPr>
            <a:r>
              <a:rPr lang="en-US" sz="1600" dirty="0">
                <a:solidFill>
                  <a:srgbClr val="15213F"/>
                </a:solidFill>
                <a:latin typeface="Roboto Slab" pitchFamily="34" charset="0"/>
                <a:ea typeface="Roboto Slab" pitchFamily="34" charset="-122"/>
                <a:cs typeface="Roboto Slab" pitchFamily="34" charset="-120"/>
              </a:rPr>
              <a:t>Onboarding Module</a:t>
            </a:r>
            <a:endParaRPr lang="en-US" sz="1600" dirty="0"/>
          </a:p>
        </p:txBody>
      </p:sp>
      <p:sp>
        <p:nvSpPr>
          <p:cNvPr id="5" name="Text 2"/>
          <p:cNvSpPr/>
          <p:nvPr/>
        </p:nvSpPr>
        <p:spPr>
          <a:xfrm>
            <a:off x="821174" y="2681645"/>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Tenant registration and configuration</a:t>
            </a:r>
            <a:endParaRPr lang="en-US" sz="1250" dirty="0"/>
          </a:p>
        </p:txBody>
      </p:sp>
      <p:sp>
        <p:nvSpPr>
          <p:cNvPr id="6" name="Text 3"/>
          <p:cNvSpPr/>
          <p:nvPr/>
        </p:nvSpPr>
        <p:spPr>
          <a:xfrm>
            <a:off x="821174" y="3001923"/>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Use-case definition with guided wizard</a:t>
            </a:r>
            <a:endParaRPr lang="en-US" sz="1250" dirty="0"/>
          </a:p>
        </p:txBody>
      </p:sp>
      <p:sp>
        <p:nvSpPr>
          <p:cNvPr id="7" name="Text 4"/>
          <p:cNvSpPr/>
          <p:nvPr/>
        </p:nvSpPr>
        <p:spPr>
          <a:xfrm>
            <a:off x="821174" y="3322201"/>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Data-source configuration</a:t>
            </a:r>
            <a:endParaRPr lang="en-US" sz="1250" dirty="0"/>
          </a:p>
        </p:txBody>
      </p:sp>
      <p:sp>
        <p:nvSpPr>
          <p:cNvPr id="8" name="Text 5"/>
          <p:cNvSpPr/>
          <p:nvPr/>
        </p:nvSpPr>
        <p:spPr>
          <a:xfrm>
            <a:off x="821174" y="3642479"/>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Synthetic scenario creation</a:t>
            </a:r>
            <a:endParaRPr lang="en-US" sz="1250" dirty="0"/>
          </a:p>
        </p:txBody>
      </p:sp>
      <p:sp>
        <p:nvSpPr>
          <p:cNvPr id="9" name="Text 6"/>
          <p:cNvSpPr/>
          <p:nvPr/>
        </p:nvSpPr>
        <p:spPr>
          <a:xfrm>
            <a:off x="821174" y="3962757"/>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Runbook specification output (JSON/YAML)</a:t>
            </a:r>
            <a:endParaRPr lang="en-US" sz="1250" dirty="0"/>
          </a:p>
        </p:txBody>
      </p:sp>
      <p:pic>
        <p:nvPicPr>
          <p:cNvPr id="10" name="Image 1" descr="preencoded.png">    </p:cNvPr>
          <p:cNvPicPr>
            <a:picLocks noChangeAspect="1"/>
          </p:cNvPicPr>
          <p:nvPr/>
        </p:nvPicPr>
        <p:blipFill>
          <a:blip r:embed="rId2"/>
          <a:stretch>
            <a:fillRect/>
          </a:stretch>
        </p:blipFill>
        <p:spPr>
          <a:xfrm>
            <a:off x="7397234" y="1423392"/>
            <a:ext cx="6576179" cy="1143000"/>
          </a:xfrm>
          <a:prstGeom prst="rect">
            <a:avLst/>
          </a:prstGeom>
        </p:spPr>
      </p:pic>
      <p:sp>
        <p:nvSpPr>
          <p:cNvPr id="11" name="Text 7"/>
          <p:cNvSpPr/>
          <p:nvPr/>
        </p:nvSpPr>
        <p:spPr>
          <a:xfrm>
            <a:off x="7561421" y="2080260"/>
            <a:ext cx="2053114" cy="256580"/>
          </a:xfrm>
          <a:prstGeom prst="rect">
            <a:avLst/>
          </a:prstGeom>
          <a:noFill/>
          <a:ln/>
        </p:spPr>
        <p:txBody>
          <a:bodyPr wrap="none" lIns="0" tIns="0" rIns="0" bIns="0" rtlCol="0" anchor="t"/>
          <a:lstStyle/>
          <a:p>
            <a:pPr algn="l" indent="0" marL="0">
              <a:lnSpc>
                <a:spcPts val="2000"/>
              </a:lnSpc>
              <a:buNone/>
            </a:pPr>
            <a:r>
              <a:rPr lang="en-US" sz="1600" dirty="0">
                <a:solidFill>
                  <a:srgbClr val="15213F"/>
                </a:solidFill>
                <a:latin typeface="Roboto Slab" pitchFamily="34" charset="0"/>
                <a:ea typeface="Roboto Slab" pitchFamily="34" charset="-122"/>
                <a:cs typeface="Roboto Slab" pitchFamily="34" charset="-120"/>
              </a:rPr>
              <a:t>SPARQ Studio</a:t>
            </a:r>
            <a:endParaRPr lang="en-US" sz="1600" dirty="0"/>
          </a:p>
        </p:txBody>
      </p:sp>
      <p:sp>
        <p:nvSpPr>
          <p:cNvPr id="12" name="Text 8"/>
          <p:cNvSpPr/>
          <p:nvPr/>
        </p:nvSpPr>
        <p:spPr>
          <a:xfrm>
            <a:off x="7561421" y="2435304"/>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Natural-language runbook editor</a:t>
            </a:r>
            <a:endParaRPr lang="en-US" sz="1250" dirty="0"/>
          </a:p>
        </p:txBody>
      </p:sp>
      <p:sp>
        <p:nvSpPr>
          <p:cNvPr id="13" name="Text 9"/>
          <p:cNvSpPr/>
          <p:nvPr/>
        </p:nvSpPr>
        <p:spPr>
          <a:xfrm>
            <a:off x="7561421" y="2755583"/>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Pre-built and custom actions</a:t>
            </a:r>
            <a:endParaRPr lang="en-US" sz="1250" dirty="0"/>
          </a:p>
        </p:txBody>
      </p:sp>
      <p:sp>
        <p:nvSpPr>
          <p:cNvPr id="14" name="Text 10"/>
          <p:cNvSpPr/>
          <p:nvPr/>
        </p:nvSpPr>
        <p:spPr>
          <a:xfrm>
            <a:off x="7561421" y="3075861"/>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LLM configuration and tuning</a:t>
            </a:r>
            <a:endParaRPr lang="en-US" sz="1250" dirty="0"/>
          </a:p>
        </p:txBody>
      </p:sp>
      <p:sp>
        <p:nvSpPr>
          <p:cNvPr id="15" name="Text 11"/>
          <p:cNvSpPr/>
          <p:nvPr/>
        </p:nvSpPr>
        <p:spPr>
          <a:xfrm>
            <a:off x="7561421" y="3396139"/>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Data-source connectors</a:t>
            </a:r>
            <a:endParaRPr lang="en-US" sz="1250" dirty="0"/>
          </a:p>
        </p:txBody>
      </p:sp>
      <p:sp>
        <p:nvSpPr>
          <p:cNvPr id="16" name="Text 12"/>
          <p:cNvSpPr/>
          <p:nvPr/>
        </p:nvSpPr>
        <p:spPr>
          <a:xfrm>
            <a:off x="7561421" y="3716417"/>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Agent.py, YAML config, and prompt generation</a:t>
            </a:r>
            <a:endParaRPr lang="en-US" sz="1250" dirty="0"/>
          </a:p>
        </p:txBody>
      </p:sp>
      <p:pic>
        <p:nvPicPr>
          <p:cNvPr id="17" name="Image 2" descr="preencoded.png">    </p:cNvPr>
          <p:cNvPicPr>
            <a:picLocks noChangeAspect="1"/>
          </p:cNvPicPr>
          <p:nvPr/>
        </p:nvPicPr>
        <p:blipFill>
          <a:blip r:embed="rId3"/>
          <a:stretch>
            <a:fillRect/>
          </a:stretch>
        </p:blipFill>
        <p:spPr>
          <a:xfrm>
            <a:off x="656987" y="4800362"/>
            <a:ext cx="6576060" cy="1143000"/>
          </a:xfrm>
          <a:prstGeom prst="rect">
            <a:avLst/>
          </a:prstGeom>
        </p:spPr>
      </p:pic>
      <p:sp>
        <p:nvSpPr>
          <p:cNvPr id="18" name="Text 13"/>
          <p:cNvSpPr/>
          <p:nvPr/>
        </p:nvSpPr>
        <p:spPr>
          <a:xfrm>
            <a:off x="821174" y="5457230"/>
            <a:ext cx="2053114" cy="256580"/>
          </a:xfrm>
          <a:prstGeom prst="rect">
            <a:avLst/>
          </a:prstGeom>
          <a:noFill/>
          <a:ln/>
        </p:spPr>
        <p:txBody>
          <a:bodyPr wrap="none" lIns="0" tIns="0" rIns="0" bIns="0" rtlCol="0" anchor="t"/>
          <a:lstStyle/>
          <a:p>
            <a:pPr algn="l" indent="0" marL="0">
              <a:lnSpc>
                <a:spcPts val="2000"/>
              </a:lnSpc>
              <a:buNone/>
            </a:pPr>
            <a:r>
              <a:rPr lang="en-US" sz="1600" dirty="0">
                <a:solidFill>
                  <a:srgbClr val="15213F"/>
                </a:solidFill>
                <a:latin typeface="Roboto Slab" pitchFamily="34" charset="0"/>
                <a:ea typeface="Roboto Slab" pitchFamily="34" charset="-122"/>
                <a:cs typeface="Roboto Slab" pitchFamily="34" charset="-120"/>
              </a:rPr>
              <a:t>CI/CD + Deployment</a:t>
            </a:r>
            <a:endParaRPr lang="en-US" sz="1600" dirty="0"/>
          </a:p>
        </p:txBody>
      </p:sp>
      <p:sp>
        <p:nvSpPr>
          <p:cNvPr id="19" name="Text 14"/>
          <p:cNvSpPr/>
          <p:nvPr/>
        </p:nvSpPr>
        <p:spPr>
          <a:xfrm>
            <a:off x="821174" y="5812274"/>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GitHub integration for version control</a:t>
            </a:r>
            <a:endParaRPr lang="en-US" sz="1250" dirty="0"/>
          </a:p>
        </p:txBody>
      </p:sp>
      <p:sp>
        <p:nvSpPr>
          <p:cNvPr id="20" name="Text 15"/>
          <p:cNvSpPr/>
          <p:nvPr/>
        </p:nvSpPr>
        <p:spPr>
          <a:xfrm>
            <a:off x="821174" y="6132552"/>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Human review and refinement workflow</a:t>
            </a:r>
            <a:endParaRPr lang="en-US" sz="1250" dirty="0"/>
          </a:p>
        </p:txBody>
      </p:sp>
      <p:sp>
        <p:nvSpPr>
          <p:cNvPr id="21" name="Text 16"/>
          <p:cNvSpPr/>
          <p:nvPr/>
        </p:nvSpPr>
        <p:spPr>
          <a:xfrm>
            <a:off x="821174" y="6452830"/>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Staging environment testing</a:t>
            </a:r>
            <a:endParaRPr lang="en-US" sz="1250" dirty="0"/>
          </a:p>
        </p:txBody>
      </p:sp>
      <p:sp>
        <p:nvSpPr>
          <p:cNvPr id="22" name="Text 17"/>
          <p:cNvSpPr/>
          <p:nvPr/>
        </p:nvSpPr>
        <p:spPr>
          <a:xfrm>
            <a:off x="821174" y="6773108"/>
            <a:ext cx="6247686"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Production deployment to OCP</a:t>
            </a:r>
            <a:endParaRPr lang="en-US" sz="1250" dirty="0"/>
          </a:p>
        </p:txBody>
      </p:sp>
      <p:pic>
        <p:nvPicPr>
          <p:cNvPr id="23" name="Image 3" descr="preencoded.png">    </p:cNvPr>
          <p:cNvPicPr>
            <a:picLocks noChangeAspect="1"/>
          </p:cNvPicPr>
          <p:nvPr/>
        </p:nvPicPr>
        <p:blipFill>
          <a:blip r:embed="rId4"/>
          <a:stretch>
            <a:fillRect/>
          </a:stretch>
        </p:blipFill>
        <p:spPr>
          <a:xfrm>
            <a:off x="7397234" y="4554022"/>
            <a:ext cx="6576179" cy="1143000"/>
          </a:xfrm>
          <a:prstGeom prst="rect">
            <a:avLst/>
          </a:prstGeom>
        </p:spPr>
      </p:pic>
      <p:sp>
        <p:nvSpPr>
          <p:cNvPr id="24" name="Text 18"/>
          <p:cNvSpPr/>
          <p:nvPr/>
        </p:nvSpPr>
        <p:spPr>
          <a:xfrm>
            <a:off x="7561421" y="5210889"/>
            <a:ext cx="2495907" cy="256580"/>
          </a:xfrm>
          <a:prstGeom prst="rect">
            <a:avLst/>
          </a:prstGeom>
          <a:noFill/>
          <a:ln/>
        </p:spPr>
        <p:txBody>
          <a:bodyPr wrap="none" lIns="0" tIns="0" rIns="0" bIns="0" rtlCol="0" anchor="t"/>
          <a:lstStyle/>
          <a:p>
            <a:pPr algn="l" indent="0" marL="0">
              <a:lnSpc>
                <a:spcPts val="2000"/>
              </a:lnSpc>
              <a:buNone/>
            </a:pPr>
            <a:r>
              <a:rPr lang="en-US" sz="1600" dirty="0">
                <a:solidFill>
                  <a:srgbClr val="15213F"/>
                </a:solidFill>
                <a:latin typeface="Roboto Slab" pitchFamily="34" charset="0"/>
                <a:ea typeface="Roboto Slab" pitchFamily="34" charset="-122"/>
                <a:cs typeface="Roboto Slab" pitchFamily="34" charset="-120"/>
              </a:rPr>
              <a:t>Multitenant Management</a:t>
            </a:r>
            <a:endParaRPr lang="en-US" sz="1600" dirty="0"/>
          </a:p>
        </p:txBody>
      </p:sp>
      <p:sp>
        <p:nvSpPr>
          <p:cNvPr id="25" name="Text 19"/>
          <p:cNvSpPr/>
          <p:nvPr/>
        </p:nvSpPr>
        <p:spPr>
          <a:xfrm>
            <a:off x="7561421" y="5565934"/>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Tenant isolation and security controls</a:t>
            </a:r>
            <a:endParaRPr lang="en-US" sz="1250" dirty="0"/>
          </a:p>
        </p:txBody>
      </p:sp>
      <p:sp>
        <p:nvSpPr>
          <p:cNvPr id="26" name="Text 20"/>
          <p:cNvSpPr/>
          <p:nvPr/>
        </p:nvSpPr>
        <p:spPr>
          <a:xfrm>
            <a:off x="7561421" y="5886212"/>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Resource quotas and metering</a:t>
            </a:r>
            <a:endParaRPr lang="en-US" sz="1250" dirty="0"/>
          </a:p>
        </p:txBody>
      </p:sp>
      <p:sp>
        <p:nvSpPr>
          <p:cNvPr id="27" name="Text 21"/>
          <p:cNvSpPr/>
          <p:nvPr/>
        </p:nvSpPr>
        <p:spPr>
          <a:xfrm>
            <a:off x="7561421" y="6206490"/>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Role-based access control</a:t>
            </a:r>
            <a:endParaRPr lang="en-US" sz="1250" dirty="0"/>
          </a:p>
        </p:txBody>
      </p:sp>
      <p:sp>
        <p:nvSpPr>
          <p:cNvPr id="28" name="Text 22"/>
          <p:cNvSpPr/>
          <p:nvPr/>
        </p:nvSpPr>
        <p:spPr>
          <a:xfrm>
            <a:off x="7561421" y="6526768"/>
            <a:ext cx="6247805" cy="262890"/>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15213F"/>
                </a:solidFill>
                <a:latin typeface="Roboto" pitchFamily="34" charset="0"/>
                <a:ea typeface="Roboto" pitchFamily="34" charset="-122"/>
                <a:cs typeface="Roboto" pitchFamily="34" charset="-120"/>
              </a:rPr>
              <a:t>Monitoring and compliance reporting</a:t>
            </a:r>
            <a:endParaRPr lang="en-US" sz="1250" dirty="0"/>
          </a:p>
        </p:txBody>
      </p:sp>
      <p:sp>
        <p:nvSpPr>
          <p:cNvPr id="29" name="Text 23"/>
          <p:cNvSpPr/>
          <p:nvPr/>
        </p:nvSpPr>
        <p:spPr>
          <a:xfrm>
            <a:off x="656987" y="7384971"/>
            <a:ext cx="13316426" cy="262890"/>
          </a:xfrm>
          <a:prstGeom prst="rect">
            <a:avLst/>
          </a:prstGeom>
          <a:noFill/>
          <a:ln/>
        </p:spPr>
        <p:txBody>
          <a:bodyPr wrap="none" lIns="0" tIns="0" rIns="0" bIns="0" rtlCol="0" anchor="t"/>
          <a:lstStyle/>
          <a:p>
            <a:pPr algn="l" indent="0" marL="0">
              <a:lnSpc>
                <a:spcPts val="2050"/>
              </a:lnSpc>
              <a:buNone/>
            </a:pPr>
            <a:r>
              <a:rPr lang="en-US" sz="1250" dirty="0">
                <a:solidFill>
                  <a:srgbClr val="15213F"/>
                </a:solidFill>
                <a:latin typeface="Roboto" pitchFamily="34" charset="0"/>
                <a:ea typeface="Roboto" pitchFamily="34" charset="-122"/>
                <a:cs typeface="Roboto" pitchFamily="34" charset="-120"/>
              </a:rPr>
              <a:t>This architecture ensures enterprise-grade security, scalability, and governance while delivering the agility required for rapid use-case deployment across multiple business units.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8057" y="445889"/>
            <a:ext cx="6047899" cy="506254"/>
          </a:xfrm>
          <a:prstGeom prst="rect">
            <a:avLst/>
          </a:prstGeom>
          <a:noFill/>
          <a:ln/>
        </p:spPr>
        <p:txBody>
          <a:bodyPr wrap="none" lIns="0" tIns="0" rIns="0" bIns="0" rtlCol="0" anchor="t"/>
          <a:lstStyle/>
          <a:p>
            <a:pPr algn="l" indent="0" marL="0">
              <a:lnSpc>
                <a:spcPts val="3950"/>
              </a:lnSpc>
              <a:buNone/>
            </a:pPr>
            <a:r>
              <a:rPr lang="en-US" sz="3150" dirty="0">
                <a:solidFill>
                  <a:srgbClr val="3257B8"/>
                </a:solidFill>
                <a:latin typeface="Roboto Slab" pitchFamily="34" charset="0"/>
                <a:ea typeface="Roboto Slab" pitchFamily="34" charset="-122"/>
                <a:cs typeface="Roboto Slab" pitchFamily="34" charset="-120"/>
              </a:rPr>
              <a:t>Comprehensive Feature Catalog</a:t>
            </a:r>
            <a:endParaRPr lang="en-US" sz="3150" dirty="0"/>
          </a:p>
        </p:txBody>
      </p:sp>
      <p:sp>
        <p:nvSpPr>
          <p:cNvPr id="3" name="Text 1"/>
          <p:cNvSpPr/>
          <p:nvPr/>
        </p:nvSpPr>
        <p:spPr>
          <a:xfrm>
            <a:off x="648057" y="1276112"/>
            <a:ext cx="13334286" cy="259199"/>
          </a:xfrm>
          <a:prstGeom prst="rect">
            <a:avLst/>
          </a:prstGeom>
          <a:noFill/>
          <a:ln/>
        </p:spPr>
        <p:txBody>
          <a:bodyPr wrap="non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SPARQ delivers 40+ enterprise-grade features across two core modules, providing everything needed for end-to-end business-assurance automation.</a:t>
            </a:r>
            <a:endParaRPr lang="en-US" sz="1250" dirty="0"/>
          </a:p>
        </p:txBody>
      </p:sp>
      <p:sp>
        <p:nvSpPr>
          <p:cNvPr id="4" name="Text 2"/>
          <p:cNvSpPr/>
          <p:nvPr/>
        </p:nvSpPr>
        <p:spPr>
          <a:xfrm>
            <a:off x="648057" y="1879402"/>
            <a:ext cx="2430185" cy="303728"/>
          </a:xfrm>
          <a:prstGeom prst="rect">
            <a:avLst/>
          </a:prstGeom>
          <a:noFill/>
          <a:ln/>
        </p:spPr>
        <p:txBody>
          <a:bodyPr wrap="none" lIns="0" tIns="0" rIns="0" bIns="0" rtlCol="0" anchor="t"/>
          <a:lstStyle/>
          <a:p>
            <a:pPr algn="l" indent="0" marL="0">
              <a:lnSpc>
                <a:spcPts val="2350"/>
              </a:lnSpc>
              <a:buNone/>
            </a:pPr>
            <a:r>
              <a:rPr lang="en-US" sz="1900" dirty="0">
                <a:solidFill>
                  <a:srgbClr val="3257B8"/>
                </a:solidFill>
                <a:latin typeface="Roboto Slab" pitchFamily="34" charset="0"/>
                <a:ea typeface="Roboto Slab" pitchFamily="34" charset="-122"/>
                <a:cs typeface="Roboto Slab" pitchFamily="34" charset="-120"/>
              </a:rPr>
              <a:t>Onboarding Module</a:t>
            </a:r>
            <a:endParaRPr lang="en-US" sz="1900" dirty="0"/>
          </a:p>
        </p:txBody>
      </p:sp>
      <p:sp>
        <p:nvSpPr>
          <p:cNvPr id="5" name="Text 3"/>
          <p:cNvSpPr/>
          <p:nvPr/>
        </p:nvSpPr>
        <p:spPr>
          <a:xfrm>
            <a:off x="648057" y="2345055"/>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Tenant registration and settings management</a:t>
            </a:r>
            <a:endParaRPr lang="en-US" sz="1250" dirty="0"/>
          </a:p>
        </p:txBody>
      </p:sp>
      <p:sp>
        <p:nvSpPr>
          <p:cNvPr id="6" name="Text 4"/>
          <p:cNvSpPr/>
          <p:nvPr/>
        </p:nvSpPr>
        <p:spPr>
          <a:xfrm>
            <a:off x="648057" y="2660928"/>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Use-case onboarding wizard with templates</a:t>
            </a:r>
            <a:endParaRPr lang="en-US" sz="1250" dirty="0"/>
          </a:p>
        </p:txBody>
      </p:sp>
      <p:sp>
        <p:nvSpPr>
          <p:cNvPr id="7" name="Text 5"/>
          <p:cNvSpPr/>
          <p:nvPr/>
        </p:nvSpPr>
        <p:spPr>
          <a:xfrm>
            <a:off x="648057" y="2976801"/>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Data-source configuration interface</a:t>
            </a:r>
            <a:endParaRPr lang="en-US" sz="1250" dirty="0"/>
          </a:p>
        </p:txBody>
      </p:sp>
      <p:sp>
        <p:nvSpPr>
          <p:cNvPr id="8" name="Text 6"/>
          <p:cNvSpPr/>
          <p:nvPr/>
        </p:nvSpPr>
        <p:spPr>
          <a:xfrm>
            <a:off x="648057" y="3292673"/>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Synthetic scenario definition panel</a:t>
            </a:r>
            <a:endParaRPr lang="en-US" sz="1250" dirty="0"/>
          </a:p>
        </p:txBody>
      </p:sp>
      <p:sp>
        <p:nvSpPr>
          <p:cNvPr id="9" name="Text 7"/>
          <p:cNvSpPr/>
          <p:nvPr/>
        </p:nvSpPr>
        <p:spPr>
          <a:xfrm>
            <a:off x="648057" y="3608546"/>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Tenant-scoped use-case dashboard</a:t>
            </a:r>
            <a:endParaRPr lang="en-US" sz="1250" dirty="0"/>
          </a:p>
        </p:txBody>
      </p:sp>
      <p:sp>
        <p:nvSpPr>
          <p:cNvPr id="10" name="Text 8"/>
          <p:cNvSpPr/>
          <p:nvPr/>
        </p:nvSpPr>
        <p:spPr>
          <a:xfrm>
            <a:off x="648057" y="3924419"/>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Complete version history tracking</a:t>
            </a:r>
            <a:endParaRPr lang="en-US" sz="1250" dirty="0"/>
          </a:p>
        </p:txBody>
      </p:sp>
      <p:sp>
        <p:nvSpPr>
          <p:cNvPr id="11" name="Text 9"/>
          <p:cNvSpPr/>
          <p:nvPr/>
        </p:nvSpPr>
        <p:spPr>
          <a:xfrm>
            <a:off x="648057" y="4240292"/>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Role-based access control (RBAC)</a:t>
            </a:r>
            <a:endParaRPr lang="en-US" sz="1250" dirty="0"/>
          </a:p>
        </p:txBody>
      </p:sp>
      <p:sp>
        <p:nvSpPr>
          <p:cNvPr id="12" name="Text 10"/>
          <p:cNvSpPr/>
          <p:nvPr/>
        </p:nvSpPr>
        <p:spPr>
          <a:xfrm>
            <a:off x="648057" y="4556165"/>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Workflow engine (Draft → Approved → Active)</a:t>
            </a:r>
            <a:endParaRPr lang="en-US" sz="1250" dirty="0"/>
          </a:p>
        </p:txBody>
      </p:sp>
      <p:sp>
        <p:nvSpPr>
          <p:cNvPr id="13" name="Text 11"/>
          <p:cNvSpPr/>
          <p:nvPr/>
        </p:nvSpPr>
        <p:spPr>
          <a:xfrm>
            <a:off x="648057" y="4872038"/>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Reviewer UI with approvals and comments</a:t>
            </a:r>
            <a:endParaRPr lang="en-US" sz="1250" dirty="0"/>
          </a:p>
        </p:txBody>
      </p:sp>
      <p:sp>
        <p:nvSpPr>
          <p:cNvPr id="14" name="Text 12"/>
          <p:cNvSpPr/>
          <p:nvPr/>
        </p:nvSpPr>
        <p:spPr>
          <a:xfrm>
            <a:off x="648057" y="5187910"/>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JSON/YAML specification export</a:t>
            </a:r>
            <a:endParaRPr lang="en-US" sz="1250" dirty="0"/>
          </a:p>
        </p:txBody>
      </p:sp>
      <p:sp>
        <p:nvSpPr>
          <p:cNvPr id="15" name="Text 13"/>
          <p:cNvSpPr/>
          <p:nvPr/>
        </p:nvSpPr>
        <p:spPr>
          <a:xfrm>
            <a:off x="648057" y="5503783"/>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Interactive runbook preview</a:t>
            </a:r>
            <a:endParaRPr lang="en-US" sz="1250" dirty="0"/>
          </a:p>
        </p:txBody>
      </p:sp>
      <p:sp>
        <p:nvSpPr>
          <p:cNvPr id="16" name="Text 14"/>
          <p:cNvSpPr/>
          <p:nvPr/>
        </p:nvSpPr>
        <p:spPr>
          <a:xfrm>
            <a:off x="648057" y="5819656"/>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Notifications and alerts system</a:t>
            </a:r>
            <a:endParaRPr lang="en-US" sz="1250" dirty="0"/>
          </a:p>
        </p:txBody>
      </p:sp>
      <p:sp>
        <p:nvSpPr>
          <p:cNvPr id="17" name="Text 15"/>
          <p:cNvSpPr/>
          <p:nvPr/>
        </p:nvSpPr>
        <p:spPr>
          <a:xfrm>
            <a:off x="648057" y="6135529"/>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Inline help and validation</a:t>
            </a:r>
            <a:endParaRPr lang="en-US" sz="1250" dirty="0"/>
          </a:p>
        </p:txBody>
      </p:sp>
      <p:sp>
        <p:nvSpPr>
          <p:cNvPr id="18" name="Text 16"/>
          <p:cNvSpPr/>
          <p:nvPr/>
        </p:nvSpPr>
        <p:spPr>
          <a:xfrm>
            <a:off x="648057" y="6451402"/>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Use-case cloning capability</a:t>
            </a:r>
            <a:endParaRPr lang="en-US" sz="1250" dirty="0"/>
          </a:p>
        </p:txBody>
      </p:sp>
      <p:sp>
        <p:nvSpPr>
          <p:cNvPr id="19" name="Text 17"/>
          <p:cNvSpPr/>
          <p:nvPr/>
        </p:nvSpPr>
        <p:spPr>
          <a:xfrm>
            <a:off x="648057" y="6767274"/>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Complete audit log capture</a:t>
            </a:r>
            <a:endParaRPr lang="en-US" sz="1250" dirty="0"/>
          </a:p>
        </p:txBody>
      </p:sp>
      <p:sp>
        <p:nvSpPr>
          <p:cNvPr id="20" name="Text 18"/>
          <p:cNvSpPr/>
          <p:nvPr/>
        </p:nvSpPr>
        <p:spPr>
          <a:xfrm>
            <a:off x="7520464" y="1879402"/>
            <a:ext cx="2430185" cy="303728"/>
          </a:xfrm>
          <a:prstGeom prst="rect">
            <a:avLst/>
          </a:prstGeom>
          <a:noFill/>
          <a:ln/>
        </p:spPr>
        <p:txBody>
          <a:bodyPr wrap="none" lIns="0" tIns="0" rIns="0" bIns="0" rtlCol="0" anchor="t"/>
          <a:lstStyle/>
          <a:p>
            <a:pPr algn="l" indent="0" marL="0">
              <a:lnSpc>
                <a:spcPts val="2350"/>
              </a:lnSpc>
              <a:buNone/>
            </a:pPr>
            <a:r>
              <a:rPr lang="en-US" sz="1900" dirty="0">
                <a:solidFill>
                  <a:srgbClr val="3257B8"/>
                </a:solidFill>
                <a:latin typeface="Roboto Slab" pitchFamily="34" charset="0"/>
                <a:ea typeface="Roboto Slab" pitchFamily="34" charset="-122"/>
                <a:cs typeface="Roboto Slab" pitchFamily="34" charset="-120"/>
              </a:rPr>
              <a:t>SPARQ Studio</a:t>
            </a:r>
            <a:endParaRPr lang="en-US" sz="1900" dirty="0"/>
          </a:p>
        </p:txBody>
      </p:sp>
      <p:sp>
        <p:nvSpPr>
          <p:cNvPr id="21" name="Text 19"/>
          <p:cNvSpPr/>
          <p:nvPr/>
        </p:nvSpPr>
        <p:spPr>
          <a:xfrm>
            <a:off x="7520464" y="2345055"/>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Natural-language runbook editor</a:t>
            </a:r>
            <a:endParaRPr lang="en-US" sz="1250" dirty="0"/>
          </a:p>
        </p:txBody>
      </p:sp>
      <p:sp>
        <p:nvSpPr>
          <p:cNvPr id="22" name="Text 20"/>
          <p:cNvSpPr/>
          <p:nvPr/>
        </p:nvSpPr>
        <p:spPr>
          <a:xfrm>
            <a:off x="7520464" y="2660928"/>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Pre-built action gallery</a:t>
            </a:r>
            <a:endParaRPr lang="en-US" sz="1250" dirty="0"/>
          </a:p>
        </p:txBody>
      </p:sp>
      <p:sp>
        <p:nvSpPr>
          <p:cNvPr id="23" name="Text 21"/>
          <p:cNvSpPr/>
          <p:nvPr/>
        </p:nvSpPr>
        <p:spPr>
          <a:xfrm>
            <a:off x="7520464" y="2976801"/>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Custom action SDK for extensions</a:t>
            </a:r>
            <a:endParaRPr lang="en-US" sz="1250" dirty="0"/>
          </a:p>
        </p:txBody>
      </p:sp>
      <p:sp>
        <p:nvSpPr>
          <p:cNvPr id="24" name="Text 22"/>
          <p:cNvSpPr/>
          <p:nvPr/>
        </p:nvSpPr>
        <p:spPr>
          <a:xfrm>
            <a:off x="7520464" y="3292673"/>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Multi-provider LLM configuration</a:t>
            </a:r>
            <a:endParaRPr lang="en-US" sz="1250" dirty="0"/>
          </a:p>
        </p:txBody>
      </p:sp>
      <p:sp>
        <p:nvSpPr>
          <p:cNvPr id="25" name="Text 23"/>
          <p:cNvSpPr/>
          <p:nvPr/>
        </p:nvSpPr>
        <p:spPr>
          <a:xfrm>
            <a:off x="7520464" y="3608546"/>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Data-source connector cockpit</a:t>
            </a:r>
            <a:endParaRPr lang="en-US" sz="1250" dirty="0"/>
          </a:p>
        </p:txBody>
      </p:sp>
      <p:sp>
        <p:nvSpPr>
          <p:cNvPr id="26" name="Text 24"/>
          <p:cNvSpPr/>
          <p:nvPr/>
        </p:nvSpPr>
        <p:spPr>
          <a:xfrm>
            <a:off x="7520464" y="3924419"/>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Tenant/namespace isolation</a:t>
            </a:r>
            <a:endParaRPr lang="en-US" sz="1250" dirty="0"/>
          </a:p>
        </p:txBody>
      </p:sp>
      <p:sp>
        <p:nvSpPr>
          <p:cNvPr id="27" name="Text 25"/>
          <p:cNvSpPr/>
          <p:nvPr/>
        </p:nvSpPr>
        <p:spPr>
          <a:xfrm>
            <a:off x="7520464" y="4240292"/>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YAML and Agent code export</a:t>
            </a:r>
            <a:endParaRPr lang="en-US" sz="1250" dirty="0"/>
          </a:p>
        </p:txBody>
      </p:sp>
      <p:sp>
        <p:nvSpPr>
          <p:cNvPr id="28" name="Text 26"/>
          <p:cNvSpPr/>
          <p:nvPr/>
        </p:nvSpPr>
        <p:spPr>
          <a:xfrm>
            <a:off x="7520464" y="4556165"/>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GitHub/CI integration</a:t>
            </a:r>
            <a:endParaRPr lang="en-US" sz="1250" dirty="0"/>
          </a:p>
        </p:txBody>
      </p:sp>
      <p:sp>
        <p:nvSpPr>
          <p:cNvPr id="29" name="Text 27"/>
          <p:cNvSpPr/>
          <p:nvPr/>
        </p:nvSpPr>
        <p:spPr>
          <a:xfrm>
            <a:off x="7520464" y="4872038"/>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Transparent reasoning and trace logging</a:t>
            </a:r>
            <a:endParaRPr lang="en-US" sz="1250" dirty="0"/>
          </a:p>
        </p:txBody>
      </p:sp>
      <p:sp>
        <p:nvSpPr>
          <p:cNvPr id="30" name="Text 28"/>
          <p:cNvSpPr/>
          <p:nvPr/>
        </p:nvSpPr>
        <p:spPr>
          <a:xfrm>
            <a:off x="7520464" y="5187910"/>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Test harness with synthetic data</a:t>
            </a:r>
            <a:endParaRPr lang="en-US" sz="1250" dirty="0"/>
          </a:p>
        </p:txBody>
      </p:sp>
      <p:sp>
        <p:nvSpPr>
          <p:cNvPr id="31" name="Text 29"/>
          <p:cNvSpPr/>
          <p:nvPr/>
        </p:nvSpPr>
        <p:spPr>
          <a:xfrm>
            <a:off x="7520464" y="5503783"/>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Agent versioning and lifecycle management</a:t>
            </a:r>
            <a:endParaRPr lang="en-US" sz="1250" dirty="0"/>
          </a:p>
        </p:txBody>
      </p:sp>
      <p:sp>
        <p:nvSpPr>
          <p:cNvPr id="32" name="Text 30"/>
          <p:cNvSpPr/>
          <p:nvPr/>
        </p:nvSpPr>
        <p:spPr>
          <a:xfrm>
            <a:off x="7520464" y="5819656"/>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Deployment-ready artifact generation</a:t>
            </a:r>
            <a:endParaRPr lang="en-US" sz="1250" dirty="0"/>
          </a:p>
        </p:txBody>
      </p:sp>
      <p:sp>
        <p:nvSpPr>
          <p:cNvPr id="33" name="Text 31"/>
          <p:cNvSpPr/>
          <p:nvPr/>
        </p:nvSpPr>
        <p:spPr>
          <a:xfrm>
            <a:off x="7520464" y="6135529"/>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Real-time monitoring and metrics</a:t>
            </a:r>
            <a:endParaRPr lang="en-US" sz="1250" dirty="0"/>
          </a:p>
        </p:txBody>
      </p:sp>
      <p:sp>
        <p:nvSpPr>
          <p:cNvPr id="34" name="Text 32"/>
          <p:cNvSpPr/>
          <p:nvPr/>
        </p:nvSpPr>
        <p:spPr>
          <a:xfrm>
            <a:off x="7520464" y="6451402"/>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Human-in-loop feedback interface</a:t>
            </a:r>
            <a:endParaRPr lang="en-US" sz="1250" dirty="0"/>
          </a:p>
        </p:txBody>
      </p:sp>
      <p:sp>
        <p:nvSpPr>
          <p:cNvPr id="35" name="Text 33"/>
          <p:cNvSpPr/>
          <p:nvPr/>
        </p:nvSpPr>
        <p:spPr>
          <a:xfrm>
            <a:off x="7520464" y="6767274"/>
            <a:ext cx="6469499"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5213F"/>
                </a:solidFill>
                <a:latin typeface="Roboto" pitchFamily="34" charset="0"/>
                <a:ea typeface="Roboto" pitchFamily="34" charset="-122"/>
                <a:cs typeface="Roboto" pitchFamily="34" charset="-120"/>
              </a:rPr>
              <a:t>Continuous improvement and learning</a:t>
            </a:r>
            <a:endParaRPr lang="en-US" sz="1250" dirty="0"/>
          </a:p>
        </p:txBody>
      </p:sp>
      <p:sp>
        <p:nvSpPr>
          <p:cNvPr id="36" name="Text 34"/>
          <p:cNvSpPr/>
          <p:nvPr/>
        </p:nvSpPr>
        <p:spPr>
          <a:xfrm>
            <a:off x="648057" y="7265313"/>
            <a:ext cx="13334286" cy="518398"/>
          </a:xfrm>
          <a:prstGeom prst="rect">
            <a:avLst/>
          </a:prstGeom>
          <a:noFill/>
          <a:ln/>
        </p:spPr>
        <p:txBody>
          <a:bodyPr wrap="square" lIns="0" tIns="0" rIns="0" bIns="0" rtlCol="0" anchor="t"/>
          <a:lstStyle/>
          <a:p>
            <a:pPr algn="l" indent="0" marL="0">
              <a:lnSpc>
                <a:spcPts val="2000"/>
              </a:lnSpc>
              <a:buNone/>
            </a:pPr>
            <a:r>
              <a:rPr lang="en-US" sz="1250" dirty="0">
                <a:solidFill>
                  <a:srgbClr val="15213F"/>
                </a:solidFill>
                <a:latin typeface="Roboto" pitchFamily="34" charset="0"/>
                <a:ea typeface="Roboto" pitchFamily="34" charset="-122"/>
                <a:cs typeface="Roboto" pitchFamily="34" charset="-120"/>
              </a:rPr>
              <a:t>Additional capabilities include tenant configuration defaults, user management, pre-built action gallery, billing and metering, resource quotas, custom branding per tenant, and enterprise-wide governance controls.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2469" y="483870"/>
            <a:ext cx="7442002" cy="548878"/>
          </a:xfrm>
          <a:prstGeom prst="rect">
            <a:avLst/>
          </a:prstGeom>
          <a:noFill/>
          <a:ln/>
        </p:spPr>
        <p:txBody>
          <a:bodyPr wrap="none" lIns="0" tIns="0" rIns="0" bIns="0" rtlCol="0" anchor="t"/>
          <a:lstStyle/>
          <a:p>
            <a:pPr algn="l" indent="0" marL="0">
              <a:lnSpc>
                <a:spcPts val="4300"/>
              </a:lnSpc>
              <a:buNone/>
            </a:pPr>
            <a:r>
              <a:rPr lang="en-US" sz="3450" dirty="0">
                <a:solidFill>
                  <a:srgbClr val="3257B8"/>
                </a:solidFill>
                <a:latin typeface="Roboto Slab" pitchFamily="34" charset="0"/>
                <a:ea typeface="Roboto Slab" pitchFamily="34" charset="-122"/>
                <a:cs typeface="Roboto Slab" pitchFamily="34" charset="-120"/>
              </a:rPr>
              <a:t>Enterprise Multitenant Architecture</a:t>
            </a:r>
            <a:endParaRPr lang="en-US" sz="3450" dirty="0"/>
          </a:p>
        </p:txBody>
      </p:sp>
      <p:sp>
        <p:nvSpPr>
          <p:cNvPr id="3" name="Text 1"/>
          <p:cNvSpPr/>
          <p:nvPr/>
        </p:nvSpPr>
        <p:spPr>
          <a:xfrm>
            <a:off x="702469" y="1383983"/>
            <a:ext cx="13225463" cy="56197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SPARQ's multitenant architecture enables enterprise scalability while ensuring complete data isolation and security. Each business unit operates as an isolated tenant with custom configurations, templates, data sources, and agents—all while sharing infrastructure for cost efficiency.</a:t>
            </a:r>
            <a:endParaRPr lang="en-US" sz="1350" dirty="0"/>
          </a:p>
        </p:txBody>
      </p:sp>
      <p:sp>
        <p:nvSpPr>
          <p:cNvPr id="4" name="Shape 2"/>
          <p:cNvSpPr/>
          <p:nvPr/>
        </p:nvSpPr>
        <p:spPr>
          <a:xfrm>
            <a:off x="702469" y="2143482"/>
            <a:ext cx="6524863" cy="2276475"/>
          </a:xfrm>
          <a:prstGeom prst="roundRect">
            <a:avLst>
              <a:gd name="adj" fmla="val 1157"/>
            </a:avLst>
          </a:prstGeom>
          <a:solidFill>
            <a:srgbClr val="E9ECF2"/>
          </a:solidFill>
          <a:ln/>
        </p:spPr>
      </p:sp>
      <p:pic>
        <p:nvPicPr>
          <p:cNvPr id="5" name="Image 0" descr="preencoded.png">    </p:cNvPr>
          <p:cNvPicPr>
            <a:picLocks noChangeAspect="1"/>
          </p:cNvPicPr>
          <p:nvPr/>
        </p:nvPicPr>
        <p:blipFill>
          <a:blip r:embed="rId1"/>
          <a:stretch>
            <a:fillRect/>
          </a:stretch>
        </p:blipFill>
        <p:spPr>
          <a:xfrm>
            <a:off x="878086" y="2319099"/>
            <a:ext cx="526852" cy="526852"/>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985" y="2463998"/>
            <a:ext cx="237053" cy="237053"/>
          </a:xfrm>
          <a:prstGeom prst="rect">
            <a:avLst/>
          </a:prstGeom>
        </p:spPr>
      </p:pic>
      <p:sp>
        <p:nvSpPr>
          <p:cNvPr id="7" name="Text 3"/>
          <p:cNvSpPr/>
          <p:nvPr/>
        </p:nvSpPr>
        <p:spPr>
          <a:xfrm>
            <a:off x="878086" y="3021568"/>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Isolation &amp; Security</a:t>
            </a:r>
            <a:endParaRPr lang="en-US" sz="1700" dirty="0"/>
          </a:p>
        </p:txBody>
      </p:sp>
      <p:sp>
        <p:nvSpPr>
          <p:cNvPr id="8" name="Text 4"/>
          <p:cNvSpPr/>
          <p:nvPr/>
        </p:nvSpPr>
        <p:spPr>
          <a:xfrm>
            <a:off x="878086" y="3401378"/>
            <a:ext cx="6173629" cy="842963"/>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Tenant data, agents, and configurations are completely isolated with zero cross-contamination. Enterprise-grade security controls protect each tenant independently.</a:t>
            </a:r>
            <a:endParaRPr lang="en-US" sz="1350" dirty="0"/>
          </a:p>
        </p:txBody>
      </p:sp>
      <p:sp>
        <p:nvSpPr>
          <p:cNvPr id="9" name="Shape 5"/>
          <p:cNvSpPr/>
          <p:nvPr/>
        </p:nvSpPr>
        <p:spPr>
          <a:xfrm>
            <a:off x="7402949" y="2143482"/>
            <a:ext cx="6524982" cy="2276475"/>
          </a:xfrm>
          <a:prstGeom prst="roundRect">
            <a:avLst>
              <a:gd name="adj" fmla="val 1157"/>
            </a:avLst>
          </a:prstGeom>
          <a:solidFill>
            <a:srgbClr val="E9ECF2"/>
          </a:solidFill>
          <a:ln/>
        </p:spPr>
      </p:sp>
      <p:pic>
        <p:nvPicPr>
          <p:cNvPr id="10" name="Image 2" descr="preencoded.png">    </p:cNvPr>
          <p:cNvPicPr>
            <a:picLocks noChangeAspect="1"/>
          </p:cNvPicPr>
          <p:nvPr/>
        </p:nvPicPr>
        <p:blipFill>
          <a:blip r:embed="rId4"/>
          <a:stretch>
            <a:fillRect/>
          </a:stretch>
        </p:blipFill>
        <p:spPr>
          <a:xfrm>
            <a:off x="7578566" y="2319099"/>
            <a:ext cx="526852" cy="526852"/>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3465" y="2463998"/>
            <a:ext cx="237053" cy="237053"/>
          </a:xfrm>
          <a:prstGeom prst="rect">
            <a:avLst/>
          </a:prstGeom>
        </p:spPr>
      </p:pic>
      <p:sp>
        <p:nvSpPr>
          <p:cNvPr id="12" name="Text 6"/>
          <p:cNvSpPr/>
          <p:nvPr/>
        </p:nvSpPr>
        <p:spPr>
          <a:xfrm>
            <a:off x="7578566" y="3021568"/>
            <a:ext cx="2377440" cy="274439"/>
          </a:xfrm>
          <a:prstGeom prst="rect">
            <a:avLst/>
          </a:prstGeom>
          <a:noFill/>
          <a:ln/>
        </p:spPr>
        <p:txBody>
          <a:bodyPr wrap="none" lIns="0" tIns="0" rIns="0" bIns="0" rtlCol="0" anchor="t"/>
          <a:lstStyle/>
          <a:p>
            <a:pPr algn="l"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Resource Management</a:t>
            </a:r>
            <a:endParaRPr lang="en-US" sz="1700" dirty="0"/>
          </a:p>
        </p:txBody>
      </p:sp>
      <p:sp>
        <p:nvSpPr>
          <p:cNvPr id="13" name="Text 7"/>
          <p:cNvSpPr/>
          <p:nvPr/>
        </p:nvSpPr>
        <p:spPr>
          <a:xfrm>
            <a:off x="7578566" y="3401378"/>
            <a:ext cx="6173748" cy="56197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Per-tenant quotas control agent runs, synthetic data usage, and compute resources. Prevent runaway costs while ensuring fair resource allocation.</a:t>
            </a:r>
            <a:endParaRPr lang="en-US" sz="1350" dirty="0"/>
          </a:p>
        </p:txBody>
      </p:sp>
      <p:sp>
        <p:nvSpPr>
          <p:cNvPr id="14" name="Shape 8"/>
          <p:cNvSpPr/>
          <p:nvPr/>
        </p:nvSpPr>
        <p:spPr>
          <a:xfrm>
            <a:off x="702469" y="4595574"/>
            <a:ext cx="6524863" cy="1995488"/>
          </a:xfrm>
          <a:prstGeom prst="roundRect">
            <a:avLst>
              <a:gd name="adj" fmla="val 1320"/>
            </a:avLst>
          </a:prstGeom>
          <a:solidFill>
            <a:srgbClr val="E9ECF2"/>
          </a:solidFill>
          <a:ln/>
        </p:spPr>
      </p:sp>
      <p:pic>
        <p:nvPicPr>
          <p:cNvPr id="15" name="Image 4" descr="preencoded.png">    </p:cNvPr>
          <p:cNvPicPr>
            <a:picLocks noChangeAspect="1"/>
          </p:cNvPicPr>
          <p:nvPr/>
        </p:nvPicPr>
        <p:blipFill>
          <a:blip r:embed="rId7"/>
          <a:stretch>
            <a:fillRect/>
          </a:stretch>
        </p:blipFill>
        <p:spPr>
          <a:xfrm>
            <a:off x="878086" y="4771192"/>
            <a:ext cx="526852" cy="526852"/>
          </a:xfrm>
          <a:prstGeom prst="rect">
            <a:avLst/>
          </a:prstGeom>
        </p:spPr>
      </p:pic>
      <p:pic>
        <p:nvPicPr>
          <p:cNvPr id="16"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985" y="4916091"/>
            <a:ext cx="237053" cy="237053"/>
          </a:xfrm>
          <a:prstGeom prst="rect">
            <a:avLst/>
          </a:prstGeom>
        </p:spPr>
      </p:pic>
      <p:sp>
        <p:nvSpPr>
          <p:cNvPr id="17" name="Text 9"/>
          <p:cNvSpPr/>
          <p:nvPr/>
        </p:nvSpPr>
        <p:spPr>
          <a:xfrm>
            <a:off x="878086" y="5473660"/>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Billing &amp; Metering</a:t>
            </a:r>
            <a:endParaRPr lang="en-US" sz="1700" dirty="0"/>
          </a:p>
        </p:txBody>
      </p:sp>
      <p:sp>
        <p:nvSpPr>
          <p:cNvPr id="18" name="Text 10"/>
          <p:cNvSpPr/>
          <p:nvPr/>
        </p:nvSpPr>
        <p:spPr>
          <a:xfrm>
            <a:off x="878086" y="5853470"/>
            <a:ext cx="6173629" cy="56197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Track detailed usage per tenant for accurate chargeback or billing. Complete visibility into platform consumption across the enterprise.</a:t>
            </a:r>
            <a:endParaRPr lang="en-US" sz="1350" dirty="0"/>
          </a:p>
        </p:txBody>
      </p:sp>
      <p:sp>
        <p:nvSpPr>
          <p:cNvPr id="19" name="Shape 11"/>
          <p:cNvSpPr/>
          <p:nvPr/>
        </p:nvSpPr>
        <p:spPr>
          <a:xfrm>
            <a:off x="7402949" y="4595574"/>
            <a:ext cx="6524982" cy="1995488"/>
          </a:xfrm>
          <a:prstGeom prst="roundRect">
            <a:avLst>
              <a:gd name="adj" fmla="val 1320"/>
            </a:avLst>
          </a:prstGeom>
          <a:solidFill>
            <a:srgbClr val="E9ECF2"/>
          </a:solidFill>
          <a:ln/>
        </p:spPr>
      </p:sp>
      <p:pic>
        <p:nvPicPr>
          <p:cNvPr id="20" name="Image 6" descr="preencoded.png">    </p:cNvPr>
          <p:cNvPicPr>
            <a:picLocks noChangeAspect="1"/>
          </p:cNvPicPr>
          <p:nvPr/>
        </p:nvPicPr>
        <p:blipFill>
          <a:blip r:embed="rId10"/>
          <a:stretch>
            <a:fillRect/>
          </a:stretch>
        </p:blipFill>
        <p:spPr>
          <a:xfrm>
            <a:off x="7578566" y="4771192"/>
            <a:ext cx="526852" cy="526852"/>
          </a:xfrm>
          <a:prstGeom prst="rect">
            <a:avLst/>
          </a:prstGeom>
        </p:spPr>
      </p:pic>
      <p:pic>
        <p:nvPicPr>
          <p:cNvPr id="21"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23465" y="4916091"/>
            <a:ext cx="237053" cy="237053"/>
          </a:xfrm>
          <a:prstGeom prst="rect">
            <a:avLst/>
          </a:prstGeom>
        </p:spPr>
      </p:pic>
      <p:sp>
        <p:nvSpPr>
          <p:cNvPr id="22" name="Text 12"/>
          <p:cNvSpPr/>
          <p:nvPr/>
        </p:nvSpPr>
        <p:spPr>
          <a:xfrm>
            <a:off x="7578566" y="5473660"/>
            <a:ext cx="2195513" cy="274439"/>
          </a:xfrm>
          <a:prstGeom prst="rect">
            <a:avLst/>
          </a:prstGeom>
          <a:noFill/>
          <a:ln/>
        </p:spPr>
        <p:txBody>
          <a:bodyPr wrap="none" lIns="0" tIns="0" rIns="0" bIns="0" rtlCol="0" anchor="t"/>
          <a:lstStyle/>
          <a:p>
            <a:pPr algn="l" indent="0" marL="0">
              <a:lnSpc>
                <a:spcPts val="2150"/>
              </a:lnSpc>
              <a:buNone/>
            </a:pPr>
            <a:r>
              <a:rPr lang="en-US" sz="1700" dirty="0">
                <a:solidFill>
                  <a:srgbClr val="15213F"/>
                </a:solidFill>
                <a:latin typeface="Roboto Slab" pitchFamily="34" charset="0"/>
                <a:ea typeface="Roboto Slab" pitchFamily="34" charset="-122"/>
                <a:cs typeface="Roboto Slab" pitchFamily="34" charset="-120"/>
              </a:rPr>
              <a:t>Custom Branding</a:t>
            </a:r>
            <a:endParaRPr lang="en-US" sz="1700" dirty="0"/>
          </a:p>
        </p:txBody>
      </p:sp>
      <p:sp>
        <p:nvSpPr>
          <p:cNvPr id="23" name="Text 13"/>
          <p:cNvSpPr/>
          <p:nvPr/>
        </p:nvSpPr>
        <p:spPr>
          <a:xfrm>
            <a:off x="7578566" y="5853470"/>
            <a:ext cx="6173748" cy="561975"/>
          </a:xfrm>
          <a:prstGeom prst="rect">
            <a:avLst/>
          </a:prstGeom>
          <a:noFill/>
          <a:ln/>
        </p:spPr>
        <p:txBody>
          <a:bodyPr wrap="square" lIns="0" tIns="0" rIns="0" bIns="0" rtlCol="0" anchor="t"/>
          <a:lstStyle/>
          <a:p>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Each tenant can customize logos, colors, and UI themes to match their business unit identity while maintaining platform consistency.</a:t>
            </a:r>
            <a:endParaRPr lang="en-US" sz="1350" dirty="0"/>
          </a:p>
        </p:txBody>
      </p:sp>
      <p:sp>
        <p:nvSpPr>
          <p:cNvPr id="24" name="Text 14"/>
          <p:cNvSpPr/>
          <p:nvPr/>
        </p:nvSpPr>
        <p:spPr>
          <a:xfrm>
            <a:off x="965835" y="6986111"/>
            <a:ext cx="12962096" cy="561975"/>
          </a:xfrm>
          <a:prstGeom prst="rect">
            <a:avLst/>
          </a:prstGeom>
          <a:noFill/>
          <a:ln/>
        </p:spPr>
        <p:txBody>
          <a:bodyPr wrap="square" lIns="0" tIns="0" rIns="0" bIns="0" rtlCol="0" anchor="t"/>
          <a:lstStyle/>
          <a:p>
            <a:pPr algn="l" indent="0" marL="0">
              <a:lnSpc>
                <a:spcPts val="2200"/>
              </a:lnSpc>
              <a:buNone/>
            </a:pPr>
            <a:r>
              <a:rPr lang="en-US" sz="1350" b="1" dirty="0">
                <a:solidFill>
                  <a:srgbClr val="15213F"/>
                </a:solidFill>
                <a:latin typeface="Roboto" pitchFamily="34" charset="0"/>
                <a:ea typeface="Roboto" pitchFamily="34" charset="-122"/>
                <a:cs typeface="Roboto" pitchFamily="34" charset="-120"/>
              </a:rPr>
              <a:t>Enterprise Benefits:</a:t>
            </a:r>
            <a:pPr algn="l" indent="0" marL="0">
              <a:lnSpc>
                <a:spcPts val="2200"/>
              </a:lnSpc>
              <a:buNone/>
            </a:pPr>
            <a:r>
              <a:rPr lang="en-US" sz="1350" dirty="0">
                <a:solidFill>
                  <a:srgbClr val="15213F"/>
                </a:solidFill>
                <a:latin typeface="Roboto" pitchFamily="34" charset="0"/>
                <a:ea typeface="Roboto" pitchFamily="34" charset="-122"/>
                <a:cs typeface="Roboto" pitchFamily="34" charset="-120"/>
              </a:rPr>
              <a:t> Eliminate siloed processes, enable knowledge reuse across business units, streamline governance and compliance, and scale seamlessly with organizational growth.</a:t>
            </a:r>
            <a:endParaRPr lang="en-US" sz="1350" dirty="0"/>
          </a:p>
        </p:txBody>
      </p:sp>
      <p:sp>
        <p:nvSpPr>
          <p:cNvPr id="25" name="Shape 15"/>
          <p:cNvSpPr/>
          <p:nvPr/>
        </p:nvSpPr>
        <p:spPr>
          <a:xfrm>
            <a:off x="702469" y="6788587"/>
            <a:ext cx="22860" cy="957024"/>
          </a:xfrm>
          <a:prstGeom prst="rect">
            <a:avLst/>
          </a:prstGeom>
          <a:solidFill>
            <a:srgbClr val="3257B8"/>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8399" y="363260"/>
            <a:ext cx="5495568" cy="412790"/>
          </a:xfrm>
          <a:prstGeom prst="rect">
            <a:avLst/>
          </a:prstGeom>
          <a:noFill/>
          <a:ln/>
        </p:spPr>
        <p:txBody>
          <a:bodyPr wrap="none" lIns="0" tIns="0" rIns="0" bIns="0" rtlCol="0" anchor="t"/>
          <a:lstStyle/>
          <a:p>
            <a:pPr algn="l" indent="0" marL="0">
              <a:lnSpc>
                <a:spcPts val="3250"/>
              </a:lnSpc>
              <a:buNone/>
            </a:pPr>
            <a:r>
              <a:rPr lang="en-US" sz="2600" dirty="0">
                <a:solidFill>
                  <a:srgbClr val="3257B8"/>
                </a:solidFill>
                <a:latin typeface="Roboto Slab" pitchFamily="34" charset="0"/>
                <a:ea typeface="Roboto Slab" pitchFamily="34" charset="-122"/>
                <a:cs typeface="Roboto Slab" pitchFamily="34" charset="-120"/>
              </a:rPr>
              <a:t>11-Phase Implementation Roadmap</a:t>
            </a:r>
            <a:endParaRPr lang="en-US" sz="2600" dirty="0"/>
          </a:p>
        </p:txBody>
      </p:sp>
      <p:sp>
        <p:nvSpPr>
          <p:cNvPr id="3" name="Text 1"/>
          <p:cNvSpPr/>
          <p:nvPr/>
        </p:nvSpPr>
        <p:spPr>
          <a:xfrm>
            <a:off x="528399" y="1040249"/>
            <a:ext cx="13573601" cy="211455"/>
          </a:xfrm>
          <a:prstGeom prst="rect">
            <a:avLst/>
          </a:prstGeom>
          <a:noFill/>
          <a:ln/>
        </p:spPr>
        <p:txBody>
          <a:bodyPr wrap="none" lIns="0" tIns="0" rIns="0" bIns="0" rtlCol="0" anchor="t"/>
          <a:lstStyle/>
          <a:p>
            <a:pPr algn="l" indent="0" marL="0">
              <a:lnSpc>
                <a:spcPts val="1650"/>
              </a:lnSpc>
              <a:buNone/>
            </a:pPr>
            <a:r>
              <a:rPr lang="en-US" sz="1000" dirty="0">
                <a:solidFill>
                  <a:srgbClr val="15213F"/>
                </a:solidFill>
                <a:latin typeface="Roboto" pitchFamily="34" charset="0"/>
                <a:ea typeface="Roboto" pitchFamily="34" charset="-122"/>
                <a:cs typeface="Roboto" pitchFamily="34" charset="-120"/>
              </a:rPr>
              <a:t>Our comprehensive project plan delivers the complete SPARQ platform in 37 weeks (8-9 months) through carefully structured phases.</a:t>
            </a:r>
            <a:endParaRPr lang="en-US" sz="1000" dirty="0"/>
          </a:p>
        </p:txBody>
      </p:sp>
      <p:pic>
        <p:nvPicPr>
          <p:cNvPr id="4" name="Image 0" descr="preencoded.png">    </p:cNvPr>
          <p:cNvPicPr>
            <a:picLocks noChangeAspect="1"/>
          </p:cNvPicPr>
          <p:nvPr/>
        </p:nvPicPr>
        <p:blipFill>
          <a:blip r:embed="rId1"/>
          <a:stretch>
            <a:fillRect/>
          </a:stretch>
        </p:blipFill>
        <p:spPr>
          <a:xfrm>
            <a:off x="528399" y="1400294"/>
            <a:ext cx="13573601" cy="7601188"/>
          </a:xfrm>
          <a:prstGeom prst="rect">
            <a:avLst/>
          </a:prstGeom>
        </p:spPr>
      </p:pic>
      <p:sp>
        <p:nvSpPr>
          <p:cNvPr id="5" name="Text 2"/>
          <p:cNvSpPr/>
          <p:nvPr/>
        </p:nvSpPr>
        <p:spPr>
          <a:xfrm>
            <a:off x="528399" y="9150072"/>
            <a:ext cx="13573601" cy="422910"/>
          </a:xfrm>
          <a:prstGeom prst="rect">
            <a:avLst/>
          </a:prstGeom>
          <a:noFill/>
          <a:ln/>
        </p:spPr>
        <p:txBody>
          <a:bodyPr wrap="square" lIns="0" tIns="0" rIns="0" bIns="0" rtlCol="0" anchor="t"/>
          <a:lstStyle/>
          <a:p>
            <a:pPr algn="l" indent="0" marL="0">
              <a:lnSpc>
                <a:spcPts val="1650"/>
              </a:lnSpc>
              <a:buNone/>
            </a:pPr>
            <a:r>
              <a:rPr lang="en-US" sz="1000" dirty="0">
                <a:solidFill>
                  <a:srgbClr val="15213F"/>
                </a:solidFill>
                <a:latin typeface="Roboto" pitchFamily="34" charset="0"/>
                <a:ea typeface="Roboto" pitchFamily="34" charset="-122"/>
                <a:cs typeface="Roboto" pitchFamily="34" charset="-120"/>
              </a:rPr>
              <a:t>This timeline includes comprehensive stakeholder workshops, UX prototyping, backend architecture, core module development, integration work, rigorous testing, pilot deployment with selected tenants, and ongoing post-launch monitoring and enhancement.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2025-11-26T03:57:53Z</dcterms:created>
  <dcterms:modified xsi:type="dcterms:W3CDTF">2025-11-26T03:57:53Z</dcterms:modified>
</cp:coreProperties>
</file>